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7" r:id="rId3"/>
    <p:sldId id="259" r:id="rId4"/>
    <p:sldId id="258" r:id="rId5"/>
    <p:sldId id="262" r:id="rId6"/>
    <p:sldId id="263" r:id="rId7"/>
    <p:sldId id="264" r:id="rId8"/>
    <p:sldId id="270" r:id="rId9"/>
    <p:sldId id="265" r:id="rId10"/>
    <p:sldId id="260" r:id="rId11"/>
    <p:sldId id="268" r:id="rId12"/>
    <p:sldId id="261" r:id="rId13"/>
    <p:sldId id="271"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7DBD9-A48A-41C1-BC44-3D4AD3A05931}" v="3" dt="2021-10-18T20:41:47.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67" d="100"/>
          <a:sy n="67" d="100"/>
        </p:scale>
        <p:origin x="5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10/25/2021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10/25/2021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10/25/2021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8">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el 1">
            <a:extLst>
              <a:ext uri="{FF2B5EF4-FFF2-40B4-BE49-F238E27FC236}">
                <a16:creationId xmlns:a16="http://schemas.microsoft.com/office/drawing/2014/main" id="{EC534C0D-95E0-4108-9382-B0578C5CBD06}"/>
              </a:ext>
            </a:extLst>
          </p:cNvPr>
          <p:cNvSpPr>
            <a:spLocks noGrp="1"/>
          </p:cNvSpPr>
          <p:nvPr>
            <p:ph type="title"/>
          </p:nvPr>
        </p:nvSpPr>
        <p:spPr>
          <a:xfrm>
            <a:off x="1168400" y="1127760"/>
            <a:ext cx="3111369" cy="5425440"/>
          </a:xfrm>
        </p:spPr>
        <p:txBody>
          <a:bodyPr vert="horz" lIns="91440" tIns="45720" rIns="91440" bIns="45720" rtlCol="0" anchor="b">
            <a:normAutofit/>
          </a:bodyPr>
          <a:lstStyle/>
          <a:p>
            <a:pPr algn="ctr"/>
            <a:br>
              <a:rPr lang="en-US" sz="2800" b="1" cap="all" dirty="0"/>
            </a:br>
            <a:r>
              <a:rPr lang="he-IL" sz="3600" b="1" cap="all" dirty="0"/>
              <a:t>רבן של כל ישראל</a:t>
            </a:r>
            <a:br>
              <a:rPr lang="en-US" sz="2800" b="1" cap="all" dirty="0"/>
            </a:br>
            <a:br>
              <a:rPr lang="en-US" sz="2800" b="1" cap="all" dirty="0"/>
            </a:br>
            <a:r>
              <a:rPr lang="en-US" sz="2800" b="1" cap="all" dirty="0"/>
              <a:t>Raw </a:t>
            </a:r>
            <a:r>
              <a:rPr lang="en-US" sz="2800" b="1" cap="all" dirty="0" err="1"/>
              <a:t>Hirschs</a:t>
            </a:r>
            <a:r>
              <a:rPr lang="en-US" sz="2800" b="1" cap="all" dirty="0"/>
              <a:t> </a:t>
            </a:r>
            <a:r>
              <a:rPr lang="en-US" sz="2800" b="1" cap="all" dirty="0" err="1"/>
              <a:t>Vermächtnis</a:t>
            </a:r>
            <a:r>
              <a:rPr lang="en-US" sz="2800" b="1" cap="all" dirty="0"/>
              <a:t> in der </a:t>
            </a:r>
            <a:r>
              <a:rPr lang="en-US" sz="2800" b="1" cap="all" dirty="0" err="1"/>
              <a:t>heutigen</a:t>
            </a:r>
            <a:r>
              <a:rPr lang="en-US" sz="2800" b="1" cap="all" dirty="0"/>
              <a:t> </a:t>
            </a:r>
            <a:r>
              <a:rPr lang="en-US" sz="2800" b="1" cap="all" dirty="0" err="1"/>
              <a:t>orthodoxie</a:t>
            </a:r>
            <a:br>
              <a:rPr lang="en-US" sz="2800" b="1" cap="all" dirty="0"/>
            </a:br>
            <a:r>
              <a:rPr lang="en-US" sz="2800" b="1" cap="all" dirty="0"/>
              <a:t>-</a:t>
            </a:r>
            <a:br>
              <a:rPr lang="en-US" sz="2800" b="1" cap="all" dirty="0"/>
            </a:br>
            <a:r>
              <a:rPr lang="en-US" sz="2800" b="1" cap="all" dirty="0"/>
              <a:t>Eine </a:t>
            </a:r>
            <a:r>
              <a:rPr lang="en-US" sz="2800" b="1" cap="all" dirty="0" err="1"/>
              <a:t>Würdigung</a:t>
            </a:r>
            <a:br>
              <a:rPr lang="en-US" sz="2800" b="1" cap="all" dirty="0"/>
            </a:br>
            <a:br>
              <a:rPr lang="en-US" sz="2100" b="1" cap="all" dirty="0"/>
            </a:br>
            <a:r>
              <a:rPr lang="en-US" sz="2100" cap="all" dirty="0"/>
              <a:t>Rabb. Moshe Baumel</a:t>
            </a:r>
            <a:br>
              <a:rPr lang="en-US" sz="2100" cap="all" dirty="0"/>
            </a:br>
            <a:r>
              <a:rPr lang="en-US" sz="1200" cap="all" dirty="0"/>
              <a:t>(</a:t>
            </a:r>
            <a:r>
              <a:rPr lang="en-US" sz="1200" cap="all" dirty="0" err="1"/>
              <a:t>basierend</a:t>
            </a:r>
            <a:r>
              <a:rPr lang="en-US" sz="1200" cap="all" dirty="0"/>
              <a:t> auf </a:t>
            </a:r>
            <a:r>
              <a:rPr lang="en-US" sz="1200" cap="all" dirty="0" err="1"/>
              <a:t>einer</a:t>
            </a:r>
            <a:r>
              <a:rPr lang="en-US" sz="1200" cap="all" dirty="0"/>
              <a:t> </a:t>
            </a:r>
            <a:r>
              <a:rPr lang="en-US" sz="1200" cap="all" dirty="0" err="1"/>
              <a:t>Studie</a:t>
            </a:r>
            <a:r>
              <a:rPr lang="en-US" sz="1200" cap="all"/>
              <a:t> </a:t>
            </a:r>
            <a:br>
              <a:rPr lang="en-US" sz="1200" cap="all"/>
            </a:br>
            <a:r>
              <a:rPr lang="en-US" sz="1200" cap="all"/>
              <a:t>von </a:t>
            </a:r>
            <a:r>
              <a:rPr lang="en-US" sz="1200" cap="all" dirty="0"/>
              <a:t>Marc Shapiro)</a:t>
            </a:r>
            <a:br>
              <a:rPr lang="en-US" sz="2100" cap="all" dirty="0"/>
            </a:br>
            <a:br>
              <a:rPr lang="en-US" sz="2100" cap="all" dirty="0"/>
            </a:br>
            <a:endParaRPr lang="en-US" sz="2100" cap="all" dirty="0"/>
          </a:p>
        </p:txBody>
      </p:sp>
      <p:pic>
        <p:nvPicPr>
          <p:cNvPr id="4" name="Inhaltsplatzhalter 3">
            <a:extLst>
              <a:ext uri="{FF2B5EF4-FFF2-40B4-BE49-F238E27FC236}">
                <a16:creationId xmlns:a16="http://schemas.microsoft.com/office/drawing/2014/main" id="{DFAB0973-922A-4D13-AC22-7965A4FF30E1}"/>
              </a:ext>
            </a:extLst>
          </p:cNvPr>
          <p:cNvPicPr>
            <a:picLocks noGrp="1" noChangeAspect="1"/>
          </p:cNvPicPr>
          <p:nvPr>
            <p:ph idx="1"/>
          </p:nvPr>
        </p:nvPicPr>
        <p:blipFill rotWithShape="1">
          <a:blip r:embed="rId2"/>
          <a:srcRect l="6508" r="4011" b="2"/>
          <a:stretch/>
        </p:blipFill>
        <p:spPr>
          <a:xfrm>
            <a:off x="4639056" y="10"/>
            <a:ext cx="7552944" cy="6857990"/>
          </a:xfrm>
          <a:prstGeom prst="rect">
            <a:avLst/>
          </a:prstGeom>
          <a:ln>
            <a:noFill/>
          </a:ln>
          <a:effectLst/>
        </p:spPr>
      </p:pic>
    </p:spTree>
    <p:extLst>
      <p:ext uri="{BB962C8B-B14F-4D97-AF65-F5344CB8AC3E}">
        <p14:creationId xmlns:p14="http://schemas.microsoft.com/office/powerpoint/2010/main" val="29756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79AE-A057-4672-BA06-16AF26F56EDC}"/>
              </a:ext>
            </a:extLst>
          </p:cNvPr>
          <p:cNvSpPr>
            <a:spLocks noGrp="1"/>
          </p:cNvSpPr>
          <p:nvPr>
            <p:ph type="title"/>
          </p:nvPr>
        </p:nvSpPr>
        <p:spPr>
          <a:xfrm>
            <a:off x="1371600" y="315579"/>
            <a:ext cx="9601200" cy="1933575"/>
          </a:xfrm>
        </p:spPr>
        <p:txBody>
          <a:bodyPr>
            <a:normAutofit fontScale="90000"/>
          </a:bodyPr>
          <a:lstStyle/>
          <a:p>
            <a:pPr algn="ctr"/>
            <a:r>
              <a:rPr lang="de-CH" sz="2800" b="1" dirty="0"/>
              <a:t>VI. Die «</a:t>
            </a:r>
            <a:r>
              <a:rPr lang="de-CH" sz="2800" b="1" i="1" dirty="0"/>
              <a:t>Trennungsorthodoxie</a:t>
            </a:r>
            <a:r>
              <a:rPr lang="de-CH" sz="2800" b="1" dirty="0"/>
              <a:t>»</a:t>
            </a:r>
            <a:br>
              <a:rPr lang="de-CH" b="1" dirty="0"/>
            </a:br>
            <a:br>
              <a:rPr lang="de-CH" b="1" dirty="0"/>
            </a:br>
            <a:r>
              <a:rPr lang="de-DE" sz="2400" i="1" dirty="0"/>
              <a:t>Der Gemeindeaustritt ist eine religionsgesetzliche Pflicht, an die sich alle orthodoxen Juden zu halten haben. </a:t>
            </a:r>
            <a:br>
              <a:rPr lang="de-DE" sz="2400" i="1" dirty="0"/>
            </a:br>
            <a:r>
              <a:rPr lang="de-CH" sz="2400" dirty="0"/>
              <a:t>(</a:t>
            </a:r>
            <a:r>
              <a:rPr lang="de-CH" sz="2400" dirty="0" err="1"/>
              <a:t>Rabb.Hirsch</a:t>
            </a:r>
            <a:r>
              <a:rPr lang="de-CH" sz="2400" dirty="0"/>
              <a:t>/</a:t>
            </a:r>
            <a:r>
              <a:rPr lang="de-CH" sz="2400" dirty="0" err="1"/>
              <a:t>Rabb</a:t>
            </a:r>
            <a:r>
              <a:rPr lang="de-CH" sz="2400" dirty="0"/>
              <a:t>. Bamberger Kontroverse)</a:t>
            </a:r>
            <a:br>
              <a:rPr lang="de-CH" dirty="0"/>
            </a:br>
            <a:br>
              <a:rPr lang="de-CH" dirty="0"/>
            </a:br>
            <a:endParaRPr lang="de-CH" dirty="0"/>
          </a:p>
        </p:txBody>
      </p:sp>
      <p:sp>
        <p:nvSpPr>
          <p:cNvPr id="3" name="Textplatzhalter 2">
            <a:extLst>
              <a:ext uri="{FF2B5EF4-FFF2-40B4-BE49-F238E27FC236}">
                <a16:creationId xmlns:a16="http://schemas.microsoft.com/office/drawing/2014/main" id="{10981662-836F-4D93-8D7A-CA1F49D62427}"/>
              </a:ext>
            </a:extLst>
          </p:cNvPr>
          <p:cNvSpPr>
            <a:spLocks noGrp="1"/>
          </p:cNvSpPr>
          <p:nvPr>
            <p:ph type="body" idx="1"/>
          </p:nvPr>
        </p:nvSpPr>
        <p:spPr>
          <a:xfrm>
            <a:off x="1371600" y="2514600"/>
            <a:ext cx="4443984" cy="650176"/>
          </a:xfrm>
        </p:spPr>
        <p:txBody>
          <a:bodyPr/>
          <a:lstStyle/>
          <a:p>
            <a:pPr algn="ctr"/>
            <a:r>
              <a:rPr lang="de-CH" dirty="0"/>
              <a:t>Gruppen im </a:t>
            </a:r>
            <a:r>
              <a:rPr lang="de-CH" dirty="0" err="1"/>
              <a:t>charedischen</a:t>
            </a:r>
            <a:r>
              <a:rPr lang="de-CH" dirty="0"/>
              <a:t> Judentum</a:t>
            </a:r>
          </a:p>
        </p:txBody>
      </p:sp>
      <p:sp>
        <p:nvSpPr>
          <p:cNvPr id="4" name="Inhaltsplatzhalter 3">
            <a:extLst>
              <a:ext uri="{FF2B5EF4-FFF2-40B4-BE49-F238E27FC236}">
                <a16:creationId xmlns:a16="http://schemas.microsoft.com/office/drawing/2014/main" id="{F0B0DFFD-F6DB-4921-A866-7DAC6848B43F}"/>
              </a:ext>
            </a:extLst>
          </p:cNvPr>
          <p:cNvSpPr>
            <a:spLocks noGrp="1"/>
          </p:cNvSpPr>
          <p:nvPr>
            <p:ph sz="half" idx="2"/>
          </p:nvPr>
        </p:nvSpPr>
        <p:spPr>
          <a:xfrm>
            <a:off x="1371600" y="3429001"/>
            <a:ext cx="4443984" cy="2324100"/>
          </a:xfrm>
        </p:spPr>
        <p:txBody>
          <a:bodyPr>
            <a:noAutofit/>
          </a:bodyPr>
          <a:lstStyle/>
          <a:p>
            <a:r>
              <a:rPr lang="de-CH" dirty="0"/>
              <a:t>Schaffung einer eigenständigen Identität in Politik, Religion und Gesellschaft</a:t>
            </a:r>
          </a:p>
        </p:txBody>
      </p:sp>
      <p:sp>
        <p:nvSpPr>
          <p:cNvPr id="5" name="Textplatzhalter 4">
            <a:extLst>
              <a:ext uri="{FF2B5EF4-FFF2-40B4-BE49-F238E27FC236}">
                <a16:creationId xmlns:a16="http://schemas.microsoft.com/office/drawing/2014/main" id="{F0C903B8-C585-4DEF-B366-9C307DBD8B70}"/>
              </a:ext>
            </a:extLst>
          </p:cNvPr>
          <p:cNvSpPr>
            <a:spLocks noGrp="1"/>
          </p:cNvSpPr>
          <p:nvPr>
            <p:ph type="body" sz="quarter" idx="3"/>
          </p:nvPr>
        </p:nvSpPr>
        <p:spPr/>
        <p:txBody>
          <a:bodyPr/>
          <a:lstStyle/>
          <a:p>
            <a:pPr algn="ctr"/>
            <a:r>
              <a:rPr lang="de-CH" dirty="0"/>
              <a:t>Gruppen innerhalb der </a:t>
            </a:r>
            <a:r>
              <a:rPr lang="de-CH" dirty="0" err="1"/>
              <a:t>Dati</a:t>
            </a:r>
            <a:r>
              <a:rPr lang="de-CH" dirty="0"/>
              <a:t> </a:t>
            </a:r>
            <a:r>
              <a:rPr lang="de-CH" dirty="0" err="1"/>
              <a:t>Leumi</a:t>
            </a:r>
            <a:r>
              <a:rPr lang="de-CH" dirty="0"/>
              <a:t>/MO</a:t>
            </a:r>
          </a:p>
        </p:txBody>
      </p:sp>
      <p:sp>
        <p:nvSpPr>
          <p:cNvPr id="6" name="Inhaltsplatzhalter 5">
            <a:extLst>
              <a:ext uri="{FF2B5EF4-FFF2-40B4-BE49-F238E27FC236}">
                <a16:creationId xmlns:a16="http://schemas.microsoft.com/office/drawing/2014/main" id="{B15D7217-82B5-4911-8990-FAD4A98E9741}"/>
              </a:ext>
            </a:extLst>
          </p:cNvPr>
          <p:cNvSpPr>
            <a:spLocks noGrp="1"/>
          </p:cNvSpPr>
          <p:nvPr>
            <p:ph sz="quarter" idx="4"/>
          </p:nvPr>
        </p:nvSpPr>
        <p:spPr>
          <a:xfrm>
            <a:off x="6525014" y="3305207"/>
            <a:ext cx="4443984" cy="3552793"/>
          </a:xfrm>
        </p:spPr>
        <p:txBody>
          <a:bodyPr>
            <a:normAutofit fontScale="47500" lnSpcReduction="20000"/>
          </a:bodyPr>
          <a:lstStyle/>
          <a:p>
            <a:r>
              <a:rPr lang="de-CH" sz="3400" dirty="0"/>
              <a:t>Grosse Schwierigkeiten mit Raw Hirschs Trennungsideologie, da die ganze zionistische Idee von Rav </a:t>
            </a:r>
            <a:r>
              <a:rPr lang="de-CH" sz="3400" dirty="0" err="1"/>
              <a:t>Kook</a:t>
            </a:r>
            <a:r>
              <a:rPr lang="de-CH" sz="3400" dirty="0"/>
              <a:t> auf einer jüdischen Einheit in Israel basiert. So schreibt Rav A.I. </a:t>
            </a:r>
            <a:r>
              <a:rPr lang="de-CH" sz="3400" dirty="0" err="1"/>
              <a:t>Kook</a:t>
            </a:r>
            <a:r>
              <a:rPr lang="de-CH" sz="3400" dirty="0"/>
              <a:t>: </a:t>
            </a:r>
            <a:r>
              <a:rPr lang="he-IL" sz="3400" dirty="0"/>
              <a:t>וכל יסוד הרעיון של הוצאת פושעי ישראל...הרי הוא מינות ממש</a:t>
            </a:r>
            <a:r>
              <a:rPr lang="de-CH" sz="3400" dirty="0"/>
              <a:t> (</a:t>
            </a:r>
            <a:r>
              <a:rPr lang="de-CH" sz="3400" dirty="0" err="1"/>
              <a:t>Maamrei</a:t>
            </a:r>
            <a:r>
              <a:rPr lang="de-CH" sz="3400" dirty="0"/>
              <a:t> </a:t>
            </a:r>
            <a:r>
              <a:rPr lang="de-CH" sz="3400" dirty="0" err="1"/>
              <a:t>haReiyah</a:t>
            </a:r>
            <a:r>
              <a:rPr lang="de-CH" sz="3400" dirty="0"/>
              <a:t>, S. 58)</a:t>
            </a:r>
          </a:p>
          <a:p>
            <a:r>
              <a:rPr lang="de-CH" sz="3400" dirty="0"/>
              <a:t>Rav Z.J. </a:t>
            </a:r>
            <a:r>
              <a:rPr lang="de-CH" sz="3400" dirty="0" err="1"/>
              <a:t>Kook</a:t>
            </a:r>
            <a:r>
              <a:rPr lang="de-CH" sz="3400" dirty="0"/>
              <a:t> meint, dass Rav Bamberger gegen den Austritt war (</a:t>
            </a:r>
            <a:r>
              <a:rPr lang="de-CH" sz="3400" i="1" dirty="0" err="1"/>
              <a:t>beMaaracha</a:t>
            </a:r>
            <a:r>
              <a:rPr lang="de-CH" sz="3400" i="1" dirty="0"/>
              <a:t> </a:t>
            </a:r>
            <a:r>
              <a:rPr lang="de-CH" sz="3400" i="1" dirty="0" err="1"/>
              <a:t>haZibburit</a:t>
            </a:r>
            <a:r>
              <a:rPr lang="de-CH" sz="3400" dirty="0"/>
              <a:t>, 1986, S. 59), was jedoch nicht stimmt; er meinte nur es sei keine «Pflicht»</a:t>
            </a:r>
          </a:p>
          <a:p>
            <a:r>
              <a:rPr lang="de-CH" sz="3400" dirty="0"/>
              <a:t>Harte Kritik am Austritt von Rav Z.J. </a:t>
            </a:r>
            <a:r>
              <a:rPr lang="de-CH" sz="3400" dirty="0" err="1"/>
              <a:t>Kook</a:t>
            </a:r>
            <a:r>
              <a:rPr lang="de-CH" sz="3400" dirty="0"/>
              <a:t>, der meint, dass es Rav Hirschs deutsche Abstammung und Sozialisierung zum Austritt geführt hat, denn Deutsche grenzen immer aus, was mit den Nazis seinen Höhepunkt erreicht hat!  (</a:t>
            </a:r>
            <a:r>
              <a:rPr lang="de-CH" sz="3400" dirty="0" err="1"/>
              <a:t>liNetivot</a:t>
            </a:r>
            <a:r>
              <a:rPr lang="de-CH" sz="3400" dirty="0"/>
              <a:t> Israel, 2003, 2:84)</a:t>
            </a:r>
          </a:p>
          <a:p>
            <a:endParaRPr lang="de-CH" dirty="0"/>
          </a:p>
          <a:p>
            <a:endParaRPr lang="de-CH" dirty="0"/>
          </a:p>
        </p:txBody>
      </p:sp>
    </p:spTree>
    <p:extLst>
      <p:ext uri="{BB962C8B-B14F-4D97-AF65-F5344CB8AC3E}">
        <p14:creationId xmlns:p14="http://schemas.microsoft.com/office/powerpoint/2010/main" val="325030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79AE-A057-4672-BA06-16AF26F56EDC}"/>
              </a:ext>
            </a:extLst>
          </p:cNvPr>
          <p:cNvSpPr>
            <a:spLocks noGrp="1"/>
          </p:cNvSpPr>
          <p:nvPr>
            <p:ph type="title"/>
          </p:nvPr>
        </p:nvSpPr>
        <p:spPr>
          <a:xfrm>
            <a:off x="1371600" y="334629"/>
            <a:ext cx="9601200" cy="1933575"/>
          </a:xfrm>
        </p:spPr>
        <p:txBody>
          <a:bodyPr>
            <a:normAutofit fontScale="90000"/>
          </a:bodyPr>
          <a:lstStyle/>
          <a:p>
            <a:pPr algn="ctr"/>
            <a:r>
              <a:rPr lang="de-CH" sz="2800" b="1" dirty="0"/>
              <a:t>VII. Gegen die Kooperation mit Zionisten</a:t>
            </a:r>
            <a:br>
              <a:rPr lang="de-CH" sz="2800" dirty="0"/>
            </a:br>
            <a:br>
              <a:rPr lang="de-CH" dirty="0"/>
            </a:br>
            <a:r>
              <a:rPr lang="de-CH" sz="2400" i="1" dirty="0"/>
              <a:t>Was </a:t>
            </a:r>
            <a:r>
              <a:rPr lang="de-CH" sz="2400" i="1" dirty="0" err="1"/>
              <a:t>Rabb</a:t>
            </a:r>
            <a:r>
              <a:rPr lang="de-CH" sz="2400" i="1" dirty="0"/>
              <a:t>. Kalischer als eine grosse </a:t>
            </a:r>
            <a:r>
              <a:rPr lang="de-CH" sz="2400" i="1" dirty="0" err="1"/>
              <a:t>Mitzwe</a:t>
            </a:r>
            <a:r>
              <a:rPr lang="de-CH" sz="2400" i="1" dirty="0"/>
              <a:t> sieht, ist in Wahrheit keine kleine </a:t>
            </a:r>
            <a:r>
              <a:rPr lang="de-CH" sz="2400" i="1" dirty="0" err="1"/>
              <a:t>Awejro</a:t>
            </a:r>
            <a:r>
              <a:rPr lang="de-CH" sz="2400" i="1" dirty="0"/>
              <a:t> </a:t>
            </a:r>
            <a:r>
              <a:rPr lang="de-CH" sz="2400" dirty="0"/>
              <a:t> (Brief an Jakov </a:t>
            </a:r>
            <a:r>
              <a:rPr lang="de-CH" sz="2400" dirty="0" err="1"/>
              <a:t>Lifschitz</a:t>
            </a:r>
            <a:r>
              <a:rPr lang="de-CH" sz="2400" dirty="0"/>
              <a:t>, siehe </a:t>
            </a:r>
            <a:r>
              <a:rPr lang="de-CH" sz="2400" dirty="0" err="1"/>
              <a:t>Schemesch</a:t>
            </a:r>
            <a:r>
              <a:rPr lang="de-CH" sz="2400" dirty="0"/>
              <a:t> </a:t>
            </a:r>
            <a:r>
              <a:rPr lang="de-CH" sz="2400" dirty="0" err="1"/>
              <a:t>Marpe</a:t>
            </a:r>
            <a:r>
              <a:rPr lang="de-CH" sz="2400" dirty="0"/>
              <a:t> S. 216)</a:t>
            </a:r>
            <a:br>
              <a:rPr lang="de-CH" dirty="0"/>
            </a:br>
            <a:br>
              <a:rPr lang="de-CH" dirty="0"/>
            </a:br>
            <a:endParaRPr lang="de-CH" dirty="0"/>
          </a:p>
        </p:txBody>
      </p:sp>
      <p:sp>
        <p:nvSpPr>
          <p:cNvPr id="3" name="Textplatzhalter 2">
            <a:extLst>
              <a:ext uri="{FF2B5EF4-FFF2-40B4-BE49-F238E27FC236}">
                <a16:creationId xmlns:a16="http://schemas.microsoft.com/office/drawing/2014/main" id="{10981662-836F-4D93-8D7A-CA1F49D62427}"/>
              </a:ext>
            </a:extLst>
          </p:cNvPr>
          <p:cNvSpPr>
            <a:spLocks noGrp="1"/>
          </p:cNvSpPr>
          <p:nvPr>
            <p:ph type="body" idx="1"/>
          </p:nvPr>
        </p:nvSpPr>
        <p:spPr>
          <a:xfrm>
            <a:off x="1371600" y="2162175"/>
            <a:ext cx="4443984" cy="1002601"/>
          </a:xfrm>
        </p:spPr>
        <p:txBody>
          <a:bodyPr/>
          <a:lstStyle/>
          <a:p>
            <a:pPr algn="ctr"/>
            <a:r>
              <a:rPr lang="de-CH" dirty="0"/>
              <a:t>Gruppen im </a:t>
            </a:r>
            <a:r>
              <a:rPr lang="de-CH" dirty="0" err="1"/>
              <a:t>charedischen</a:t>
            </a:r>
            <a:r>
              <a:rPr lang="de-CH" dirty="0"/>
              <a:t> Judentum</a:t>
            </a:r>
          </a:p>
        </p:txBody>
      </p:sp>
      <p:sp>
        <p:nvSpPr>
          <p:cNvPr id="4" name="Inhaltsplatzhalter 3">
            <a:extLst>
              <a:ext uri="{FF2B5EF4-FFF2-40B4-BE49-F238E27FC236}">
                <a16:creationId xmlns:a16="http://schemas.microsoft.com/office/drawing/2014/main" id="{F0B0DFFD-F6DB-4921-A866-7DAC6848B43F}"/>
              </a:ext>
            </a:extLst>
          </p:cNvPr>
          <p:cNvSpPr>
            <a:spLocks noGrp="1"/>
          </p:cNvSpPr>
          <p:nvPr>
            <p:ph sz="half" idx="2"/>
          </p:nvPr>
        </p:nvSpPr>
        <p:spPr/>
        <p:txBody>
          <a:bodyPr/>
          <a:lstStyle/>
          <a:p>
            <a:r>
              <a:rPr lang="de-CH" dirty="0"/>
              <a:t>Schaffung einer eigenständigen Identität in Politik, Religion und Gesellschaft</a:t>
            </a:r>
          </a:p>
          <a:p>
            <a:r>
              <a:rPr lang="de-CH" dirty="0"/>
              <a:t>Für Rav Hirsch galt die Abtrennung von den Einheitsgemeinden gleich wie die Abtrennung vom säkularen Zionismus</a:t>
            </a:r>
          </a:p>
          <a:p>
            <a:pPr marL="0" indent="0">
              <a:buNone/>
            </a:pPr>
            <a:endParaRPr lang="de-CH" dirty="0"/>
          </a:p>
        </p:txBody>
      </p:sp>
      <p:sp>
        <p:nvSpPr>
          <p:cNvPr id="5" name="Textplatzhalter 4">
            <a:extLst>
              <a:ext uri="{FF2B5EF4-FFF2-40B4-BE49-F238E27FC236}">
                <a16:creationId xmlns:a16="http://schemas.microsoft.com/office/drawing/2014/main" id="{F0C903B8-C585-4DEF-B366-9C307DBD8B70}"/>
              </a:ext>
            </a:extLst>
          </p:cNvPr>
          <p:cNvSpPr>
            <a:spLocks noGrp="1"/>
          </p:cNvSpPr>
          <p:nvPr>
            <p:ph type="body" sz="quarter" idx="3"/>
          </p:nvPr>
        </p:nvSpPr>
        <p:spPr/>
        <p:txBody>
          <a:bodyPr/>
          <a:lstStyle/>
          <a:p>
            <a:pPr algn="ctr"/>
            <a:r>
              <a:rPr lang="de-CH" dirty="0"/>
              <a:t>Gruppen innerhalb der </a:t>
            </a:r>
            <a:r>
              <a:rPr lang="de-CH" dirty="0" err="1"/>
              <a:t>Dati</a:t>
            </a:r>
            <a:r>
              <a:rPr lang="de-CH" dirty="0"/>
              <a:t> </a:t>
            </a:r>
            <a:r>
              <a:rPr lang="de-CH" dirty="0" err="1"/>
              <a:t>Leumi</a:t>
            </a:r>
            <a:r>
              <a:rPr lang="de-CH" dirty="0"/>
              <a:t>/MO</a:t>
            </a:r>
          </a:p>
        </p:txBody>
      </p:sp>
      <p:sp>
        <p:nvSpPr>
          <p:cNvPr id="6" name="Inhaltsplatzhalter 5">
            <a:extLst>
              <a:ext uri="{FF2B5EF4-FFF2-40B4-BE49-F238E27FC236}">
                <a16:creationId xmlns:a16="http://schemas.microsoft.com/office/drawing/2014/main" id="{B15D7217-82B5-4911-8990-FAD4A98E9741}"/>
              </a:ext>
            </a:extLst>
          </p:cNvPr>
          <p:cNvSpPr>
            <a:spLocks noGrp="1"/>
          </p:cNvSpPr>
          <p:nvPr>
            <p:ph sz="quarter" idx="4"/>
          </p:nvPr>
        </p:nvSpPr>
        <p:spPr/>
        <p:txBody>
          <a:bodyPr/>
          <a:lstStyle/>
          <a:p>
            <a:r>
              <a:rPr lang="de-CH" dirty="0"/>
              <a:t>Geht entgegen der Idee des religiösen Zionismus; siehe die Ausführungen in Bezug auf die «</a:t>
            </a:r>
            <a:r>
              <a:rPr lang="de-CH" i="1" dirty="0"/>
              <a:t>Trennungsorthodoxie</a:t>
            </a:r>
            <a:r>
              <a:rPr lang="de-CH" dirty="0"/>
              <a:t>»</a:t>
            </a:r>
          </a:p>
        </p:txBody>
      </p:sp>
    </p:spTree>
    <p:extLst>
      <p:ext uri="{BB962C8B-B14F-4D97-AF65-F5344CB8AC3E}">
        <p14:creationId xmlns:p14="http://schemas.microsoft.com/office/powerpoint/2010/main" val="425680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79AE-A057-4672-BA06-16AF26F56EDC}"/>
              </a:ext>
            </a:extLst>
          </p:cNvPr>
          <p:cNvSpPr>
            <a:spLocks noGrp="1"/>
          </p:cNvSpPr>
          <p:nvPr>
            <p:ph type="title"/>
          </p:nvPr>
        </p:nvSpPr>
        <p:spPr>
          <a:xfrm>
            <a:off x="1371600" y="685799"/>
            <a:ext cx="9601200" cy="3661613"/>
          </a:xfrm>
        </p:spPr>
        <p:txBody>
          <a:bodyPr>
            <a:normAutofit fontScale="90000"/>
          </a:bodyPr>
          <a:lstStyle/>
          <a:p>
            <a:pPr algn="ctr"/>
            <a:r>
              <a:rPr lang="de-CH" sz="1600" b="1" dirty="0"/>
              <a:t>VIII. </a:t>
            </a:r>
            <a:r>
              <a:rPr lang="de-CH" sz="1600" b="1" i="1" dirty="0"/>
              <a:t>Tora im </a:t>
            </a:r>
            <a:r>
              <a:rPr lang="de-CH" sz="1600" b="1" i="1" dirty="0" err="1"/>
              <a:t>Derech</a:t>
            </a:r>
            <a:r>
              <a:rPr lang="de-CH" sz="1600" b="1" i="1" dirty="0"/>
              <a:t> </a:t>
            </a:r>
            <a:r>
              <a:rPr lang="de-CH" sz="1600" b="1" i="1" dirty="0" err="1"/>
              <a:t>Eretz</a:t>
            </a:r>
            <a:br>
              <a:rPr lang="de-CH" sz="1600" b="1" i="1" dirty="0"/>
            </a:br>
            <a:br>
              <a:rPr lang="de-CH" sz="1600" b="1" i="1" dirty="0"/>
            </a:br>
            <a:r>
              <a:rPr lang="de-CH" sz="1600" i="1" dirty="0" err="1"/>
              <a:t>Derech</a:t>
            </a:r>
            <a:r>
              <a:rPr lang="de-CH" sz="1600" i="1" dirty="0"/>
              <a:t> </a:t>
            </a:r>
            <a:r>
              <a:rPr lang="de-CH" sz="1600" i="1" dirty="0" err="1"/>
              <a:t>Eretz</a:t>
            </a:r>
            <a:r>
              <a:rPr lang="de-CH" sz="1600" i="1" dirty="0"/>
              <a:t> umfasst alles, was daraus hervorgeht und dadurch bedingt ist, dass der Mensch sein Dasein, seine Bestimmung und Zusammenleben mit anderen auf Erden und durch die von der Erde zu gewährenden Mittel und Verhältnisse zu vollenden hat. Daher bezeichnet es namentlich die Wege der Nahrung und der bürgerlichen Ordnung, auch die durch das Zusammenleben hervorgerufenen Sitten und Rücksichten der Höflichkeit und des Anstandes, sowie alles, was die allgemein menschliche und bürgerliche Bildung betrifft</a:t>
            </a:r>
            <a:r>
              <a:rPr lang="de-CH" sz="1600" dirty="0"/>
              <a:t>. (Raw Hirsch zu </a:t>
            </a:r>
            <a:r>
              <a:rPr lang="de-CH" sz="1600" dirty="0" err="1"/>
              <a:t>Avot</a:t>
            </a:r>
            <a:r>
              <a:rPr lang="de-CH" sz="1600" dirty="0"/>
              <a:t> 2:2)</a:t>
            </a:r>
            <a:br>
              <a:rPr lang="de-CH" sz="1600" dirty="0"/>
            </a:br>
            <a:r>
              <a:rPr lang="de-CH" sz="1600" i="1" dirty="0"/>
              <a:t>Die Gesetzeslehre soll den eigentlichen Gegenstand unserer geistigen Beschäftigung bilden, wir sollen sie weder nebensächlich, noch von dem Standpunkt einer anderen Wissenschaft…betreiben</a:t>
            </a:r>
            <a:r>
              <a:rPr lang="de-CH" sz="1600" dirty="0"/>
              <a:t>…(Rav Hirsch zu </a:t>
            </a:r>
            <a:r>
              <a:rPr lang="de-CH" sz="1600" dirty="0" err="1"/>
              <a:t>Dworim</a:t>
            </a:r>
            <a:r>
              <a:rPr lang="de-CH" sz="1600" dirty="0"/>
              <a:t> 6, 7; siehe auch Wajikra 18, 5)</a:t>
            </a:r>
            <a:br>
              <a:rPr lang="de-CH" sz="1600" dirty="0"/>
            </a:br>
            <a:r>
              <a:rPr lang="de-CH" sz="1600" dirty="0"/>
              <a:t>= Tora steht über </a:t>
            </a:r>
            <a:r>
              <a:rPr lang="de-CH" sz="1600" i="1" dirty="0" err="1"/>
              <a:t>Derech</a:t>
            </a:r>
            <a:r>
              <a:rPr lang="de-CH" sz="1600" i="1" dirty="0"/>
              <a:t> </a:t>
            </a:r>
            <a:r>
              <a:rPr lang="de-CH" sz="1600" i="1" dirty="0" err="1"/>
              <a:t>Eretz</a:t>
            </a:r>
            <a:br>
              <a:rPr lang="de-CH" sz="1600" dirty="0"/>
            </a:br>
            <a:r>
              <a:rPr lang="de-CH" sz="1600" dirty="0"/>
              <a:t>= </a:t>
            </a:r>
            <a:r>
              <a:rPr lang="de-CH" sz="1600" i="1" dirty="0" err="1"/>
              <a:t>Derech</a:t>
            </a:r>
            <a:r>
              <a:rPr lang="de-CH" sz="1600" i="1" dirty="0"/>
              <a:t> </a:t>
            </a:r>
            <a:r>
              <a:rPr lang="de-CH" sz="1600" i="1" dirty="0" err="1"/>
              <a:t>Eretz</a:t>
            </a:r>
            <a:r>
              <a:rPr lang="de-CH" sz="1600" i="1" dirty="0"/>
              <a:t> </a:t>
            </a:r>
            <a:r>
              <a:rPr lang="de-CH" sz="1600" dirty="0"/>
              <a:t>ermöglicht dem Menschen in der </a:t>
            </a:r>
            <a:r>
              <a:rPr lang="de-CH" sz="1600" b="1" dirty="0"/>
              <a:t>Gesellschaft</a:t>
            </a:r>
            <a:r>
              <a:rPr lang="de-CH" sz="1600" dirty="0"/>
              <a:t> zu leben – sozial und finanziell</a:t>
            </a:r>
            <a:br>
              <a:rPr lang="de-CH" sz="1600" dirty="0"/>
            </a:br>
            <a:br>
              <a:rPr lang="de-CH" sz="1600" dirty="0"/>
            </a:br>
            <a:r>
              <a:rPr lang="de-CH" sz="1600" b="1" dirty="0"/>
              <a:t>Beispiel</a:t>
            </a:r>
            <a:r>
              <a:rPr lang="de-CH" sz="1600" dirty="0"/>
              <a:t>: Man will Chemiker werden; TIDE besagt, dass man maturieren und studieren darf, um diesen </a:t>
            </a:r>
            <a:r>
              <a:rPr lang="de-CH" sz="1600" b="1" dirty="0"/>
              <a:t>Beruf</a:t>
            </a:r>
            <a:r>
              <a:rPr lang="de-CH" sz="1600" dirty="0"/>
              <a:t> auszuüben. (Man ist nicht nur auf Business etc. eingeschränkt). Es ist nicht das Studium der Philosophie, Literatur etc. Den Hauptteil des Lebens soll die Tora bilden, zumindest qualitativ (Ansicht von Rav Schimon Schwab)</a:t>
            </a:r>
            <a:br>
              <a:rPr lang="de-CH" sz="1600" dirty="0"/>
            </a:br>
            <a:br>
              <a:rPr lang="de-CH" sz="1600" dirty="0"/>
            </a:br>
            <a:br>
              <a:rPr lang="de-CH" sz="1600" dirty="0"/>
            </a:br>
            <a:br>
              <a:rPr lang="de-CH" sz="1600" dirty="0"/>
            </a:br>
            <a:endParaRPr lang="de-CH" sz="1600" b="1" i="1" dirty="0"/>
          </a:p>
        </p:txBody>
      </p:sp>
      <p:sp>
        <p:nvSpPr>
          <p:cNvPr id="3" name="Textplatzhalter 2">
            <a:extLst>
              <a:ext uri="{FF2B5EF4-FFF2-40B4-BE49-F238E27FC236}">
                <a16:creationId xmlns:a16="http://schemas.microsoft.com/office/drawing/2014/main" id="{10981662-836F-4D93-8D7A-CA1F49D62427}"/>
              </a:ext>
            </a:extLst>
          </p:cNvPr>
          <p:cNvSpPr>
            <a:spLocks noGrp="1"/>
          </p:cNvSpPr>
          <p:nvPr>
            <p:ph type="body" idx="1"/>
          </p:nvPr>
        </p:nvSpPr>
        <p:spPr>
          <a:xfrm>
            <a:off x="1371600" y="4347412"/>
            <a:ext cx="4443984" cy="761999"/>
          </a:xfrm>
        </p:spPr>
        <p:txBody>
          <a:bodyPr/>
          <a:lstStyle/>
          <a:p>
            <a:pPr algn="ctr"/>
            <a:r>
              <a:rPr lang="de-CH" sz="2000" dirty="0"/>
              <a:t>Gruppen in der </a:t>
            </a:r>
            <a:r>
              <a:rPr lang="de-CH" sz="2000" dirty="0" err="1"/>
              <a:t>charedischen</a:t>
            </a:r>
            <a:r>
              <a:rPr lang="de-CH" sz="2000" dirty="0"/>
              <a:t> Gesellschaft</a:t>
            </a:r>
          </a:p>
        </p:txBody>
      </p:sp>
      <p:sp>
        <p:nvSpPr>
          <p:cNvPr id="4" name="Inhaltsplatzhalter 3">
            <a:extLst>
              <a:ext uri="{FF2B5EF4-FFF2-40B4-BE49-F238E27FC236}">
                <a16:creationId xmlns:a16="http://schemas.microsoft.com/office/drawing/2014/main" id="{F0B0DFFD-F6DB-4921-A866-7DAC6848B43F}"/>
              </a:ext>
            </a:extLst>
          </p:cNvPr>
          <p:cNvSpPr>
            <a:spLocks noGrp="1"/>
          </p:cNvSpPr>
          <p:nvPr>
            <p:ph sz="half" idx="2"/>
          </p:nvPr>
        </p:nvSpPr>
        <p:spPr>
          <a:xfrm>
            <a:off x="1371600" y="4868779"/>
            <a:ext cx="4443984" cy="1724527"/>
          </a:xfrm>
        </p:spPr>
        <p:txBody>
          <a:bodyPr>
            <a:normAutofit fontScale="70000" lnSpcReduction="20000"/>
          </a:bodyPr>
          <a:lstStyle/>
          <a:p>
            <a:pPr marL="0" indent="0">
              <a:buNone/>
            </a:pPr>
            <a:endParaRPr lang="de-CH" sz="1400" dirty="0"/>
          </a:p>
          <a:p>
            <a:endParaRPr lang="de-CH" sz="1400" dirty="0"/>
          </a:p>
          <a:p>
            <a:r>
              <a:rPr lang="de-CH" sz="1400" dirty="0"/>
              <a:t>TIDE ist nur eine </a:t>
            </a:r>
            <a:r>
              <a:rPr lang="de-CH" sz="1400" i="1" dirty="0" err="1"/>
              <a:t>Horaat</a:t>
            </a:r>
            <a:r>
              <a:rPr lang="de-CH" sz="1400" i="1" dirty="0"/>
              <a:t> </a:t>
            </a:r>
            <a:r>
              <a:rPr lang="de-CH" sz="1400" i="1" dirty="0" err="1"/>
              <a:t>Schaah</a:t>
            </a:r>
            <a:r>
              <a:rPr lang="de-CH" sz="1400" dirty="0"/>
              <a:t>, gültig für Rav Hirschs Zeit (</a:t>
            </a:r>
            <a:r>
              <a:rPr lang="de-CH" sz="1400" dirty="0" err="1"/>
              <a:t>Reb</a:t>
            </a:r>
            <a:r>
              <a:rPr lang="de-CH" sz="1400" dirty="0"/>
              <a:t> </a:t>
            </a:r>
            <a:r>
              <a:rPr lang="de-CH" sz="1400" dirty="0" err="1"/>
              <a:t>Boruch</a:t>
            </a:r>
            <a:r>
              <a:rPr lang="de-CH" sz="1400" dirty="0"/>
              <a:t> </a:t>
            </a:r>
            <a:r>
              <a:rPr lang="de-CH" sz="1400" dirty="0" err="1"/>
              <a:t>Ber</a:t>
            </a:r>
            <a:r>
              <a:rPr lang="de-CH" sz="1400" dirty="0"/>
              <a:t> </a:t>
            </a:r>
            <a:r>
              <a:rPr lang="de-CH" sz="1400" dirty="0" err="1"/>
              <a:t>Lebovitz</a:t>
            </a:r>
            <a:r>
              <a:rPr lang="de-CH" sz="1400" dirty="0"/>
              <a:t>, Birkas Schmuel </a:t>
            </a:r>
            <a:r>
              <a:rPr lang="de-CH" sz="1400" dirty="0" err="1"/>
              <a:t>Kidduschin</a:t>
            </a:r>
            <a:r>
              <a:rPr lang="de-CH" sz="1400" dirty="0"/>
              <a:t> </a:t>
            </a:r>
            <a:r>
              <a:rPr lang="de-CH" sz="1400" dirty="0" err="1"/>
              <a:t>Siman</a:t>
            </a:r>
            <a:r>
              <a:rPr lang="de-CH" sz="1400" dirty="0"/>
              <a:t> 27; Rav </a:t>
            </a:r>
            <a:r>
              <a:rPr lang="de-CH" sz="1400" dirty="0" err="1"/>
              <a:t>Wolbe</a:t>
            </a:r>
            <a:r>
              <a:rPr lang="de-CH" sz="1400" dirty="0"/>
              <a:t> </a:t>
            </a:r>
            <a:r>
              <a:rPr lang="de-CH" sz="1400" dirty="0" err="1"/>
              <a:t>Alej</a:t>
            </a:r>
            <a:r>
              <a:rPr lang="de-CH" sz="1400" dirty="0"/>
              <a:t> Schur 1:296; )</a:t>
            </a:r>
          </a:p>
          <a:p>
            <a:r>
              <a:rPr lang="de-CH" sz="1400" dirty="0"/>
              <a:t>TIDE besagt nur, dass man ausser dem Tora-Studium auch einen Beruf ausüben soll (</a:t>
            </a:r>
            <a:r>
              <a:rPr lang="de-CH" sz="1400" dirty="0" err="1"/>
              <a:t>Nezach</a:t>
            </a:r>
            <a:r>
              <a:rPr lang="de-CH" sz="1400" dirty="0"/>
              <a:t> Ausgabe von Raw Hirschs </a:t>
            </a:r>
            <a:r>
              <a:rPr lang="de-CH" sz="1400" dirty="0" err="1"/>
              <a:t>beMaglei</a:t>
            </a:r>
            <a:r>
              <a:rPr lang="de-CH" sz="1400" dirty="0"/>
              <a:t> </a:t>
            </a:r>
            <a:r>
              <a:rPr lang="de-CH" sz="1400" dirty="0" err="1"/>
              <a:t>haShana</a:t>
            </a:r>
            <a:r>
              <a:rPr lang="de-CH" sz="1400" dirty="0"/>
              <a:t>, 1966, 3:16)</a:t>
            </a:r>
          </a:p>
          <a:p>
            <a:endParaRPr lang="de-CH" dirty="0"/>
          </a:p>
        </p:txBody>
      </p:sp>
      <p:sp>
        <p:nvSpPr>
          <p:cNvPr id="5" name="Textplatzhalter 4">
            <a:extLst>
              <a:ext uri="{FF2B5EF4-FFF2-40B4-BE49-F238E27FC236}">
                <a16:creationId xmlns:a16="http://schemas.microsoft.com/office/drawing/2014/main" id="{F0C903B8-C585-4DEF-B366-9C307DBD8B70}"/>
              </a:ext>
            </a:extLst>
          </p:cNvPr>
          <p:cNvSpPr>
            <a:spLocks noGrp="1"/>
          </p:cNvSpPr>
          <p:nvPr>
            <p:ph type="body" sz="quarter" idx="3"/>
          </p:nvPr>
        </p:nvSpPr>
        <p:spPr>
          <a:xfrm>
            <a:off x="6525014" y="4219575"/>
            <a:ext cx="4443984" cy="761999"/>
          </a:xfrm>
        </p:spPr>
        <p:txBody>
          <a:bodyPr/>
          <a:lstStyle/>
          <a:p>
            <a:pPr algn="ctr"/>
            <a:r>
              <a:rPr lang="de-CH" sz="2000" dirty="0"/>
              <a:t>Gruppen innerhalb </a:t>
            </a:r>
            <a:r>
              <a:rPr lang="de-CH" sz="2000" dirty="0" err="1"/>
              <a:t>Dati</a:t>
            </a:r>
            <a:r>
              <a:rPr lang="de-CH" sz="2000" dirty="0"/>
              <a:t> </a:t>
            </a:r>
            <a:r>
              <a:rPr lang="de-CH" sz="2000" dirty="0" err="1"/>
              <a:t>Leumi</a:t>
            </a:r>
            <a:r>
              <a:rPr lang="de-CH" sz="2000" dirty="0"/>
              <a:t>/MO</a:t>
            </a:r>
          </a:p>
        </p:txBody>
      </p:sp>
      <p:sp>
        <p:nvSpPr>
          <p:cNvPr id="6" name="Inhaltsplatzhalter 5">
            <a:extLst>
              <a:ext uri="{FF2B5EF4-FFF2-40B4-BE49-F238E27FC236}">
                <a16:creationId xmlns:a16="http://schemas.microsoft.com/office/drawing/2014/main" id="{B15D7217-82B5-4911-8990-FAD4A98E9741}"/>
              </a:ext>
            </a:extLst>
          </p:cNvPr>
          <p:cNvSpPr>
            <a:spLocks noGrp="1"/>
          </p:cNvSpPr>
          <p:nvPr>
            <p:ph sz="quarter" idx="4"/>
          </p:nvPr>
        </p:nvSpPr>
        <p:spPr>
          <a:xfrm>
            <a:off x="6525014" y="5229225"/>
            <a:ext cx="4443984" cy="1238250"/>
          </a:xfrm>
        </p:spPr>
        <p:txBody>
          <a:bodyPr>
            <a:normAutofit fontScale="70000" lnSpcReduction="20000"/>
          </a:bodyPr>
          <a:lstStyle/>
          <a:p>
            <a:r>
              <a:rPr lang="de-CH" sz="1600" dirty="0"/>
              <a:t>TIDE umfasst mehr als nur als Beruf. Es umfasst das Kennenlernen und Leben der «bürgerlichen Kultur», in der man lebt und dies hat zu </a:t>
            </a:r>
            <a:r>
              <a:rPr lang="de-CH" sz="1600" i="1" dirty="0"/>
              <a:t>jeder Zeit </a:t>
            </a:r>
            <a:r>
              <a:rPr lang="de-CH" sz="1600" dirty="0"/>
              <a:t>Gültigkeit (Mordechai </a:t>
            </a:r>
            <a:r>
              <a:rPr lang="de-CH" sz="1600" dirty="0" err="1"/>
              <a:t>Breurer</a:t>
            </a:r>
            <a:r>
              <a:rPr lang="de-CH" sz="1600" dirty="0"/>
              <a:t>)</a:t>
            </a:r>
          </a:p>
          <a:p>
            <a:pPr algn="just"/>
            <a:r>
              <a:rPr lang="de-CH" sz="1600" dirty="0"/>
              <a:t>In YU wurde </a:t>
            </a:r>
            <a:r>
              <a:rPr lang="de-CH" sz="1600" i="1" dirty="0"/>
              <a:t>Tora </a:t>
            </a:r>
            <a:r>
              <a:rPr lang="de-CH" sz="1600" i="1" dirty="0" err="1"/>
              <a:t>Umadda</a:t>
            </a:r>
            <a:r>
              <a:rPr lang="de-CH" sz="1600" i="1" dirty="0"/>
              <a:t> </a:t>
            </a:r>
            <a:r>
              <a:rPr lang="de-CH" sz="1600" dirty="0"/>
              <a:t>entwickelt, wo die Wissenschaft einen Eigenwert darstellt. Man stützt sich hierbei auf Rabbiner Hirsch, der </a:t>
            </a:r>
            <a:r>
              <a:rPr lang="de-CH" sz="1600" i="1" dirty="0" err="1"/>
              <a:t>Derech</a:t>
            </a:r>
            <a:r>
              <a:rPr lang="de-CH" sz="1600" i="1" dirty="0"/>
              <a:t> </a:t>
            </a:r>
            <a:r>
              <a:rPr lang="de-CH" sz="1600" i="1" dirty="0" err="1"/>
              <a:t>Eretz</a:t>
            </a:r>
            <a:r>
              <a:rPr lang="de-CH" sz="1600" i="1" dirty="0"/>
              <a:t> </a:t>
            </a:r>
            <a:r>
              <a:rPr lang="de-CH" sz="1600" dirty="0"/>
              <a:t>angeblich</a:t>
            </a:r>
            <a:r>
              <a:rPr lang="de-CH" sz="1600" i="1" dirty="0"/>
              <a:t> </a:t>
            </a:r>
            <a:r>
              <a:rPr lang="de-CH" sz="1600" dirty="0"/>
              <a:t>als einen Eigenwert sieht, (siehe Torah </a:t>
            </a:r>
            <a:r>
              <a:rPr lang="de-CH" sz="1600" dirty="0" err="1"/>
              <a:t>uMadda</a:t>
            </a:r>
            <a:r>
              <a:rPr lang="de-CH" sz="1600" dirty="0"/>
              <a:t> von Rabbi Normann Lamm) wobei das hinterfragt werden kann</a:t>
            </a:r>
          </a:p>
        </p:txBody>
      </p:sp>
    </p:spTree>
    <p:extLst>
      <p:ext uri="{BB962C8B-B14F-4D97-AF65-F5344CB8AC3E}">
        <p14:creationId xmlns:p14="http://schemas.microsoft.com/office/powerpoint/2010/main" val="373849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1D951-CFFD-4640-B48A-FEDED9C493FF}"/>
              </a:ext>
            </a:extLst>
          </p:cNvPr>
          <p:cNvSpPr>
            <a:spLocks noGrp="1"/>
          </p:cNvSpPr>
          <p:nvPr>
            <p:ph type="title"/>
          </p:nvPr>
        </p:nvSpPr>
        <p:spPr/>
        <p:txBody>
          <a:bodyPr/>
          <a:lstStyle/>
          <a:p>
            <a:pPr algn="ctr"/>
            <a:r>
              <a:rPr lang="de-CH" dirty="0"/>
              <a:t>TIDE - Heute</a:t>
            </a:r>
          </a:p>
        </p:txBody>
      </p:sp>
      <p:sp>
        <p:nvSpPr>
          <p:cNvPr id="3" name="Inhaltsplatzhalter 2">
            <a:extLst>
              <a:ext uri="{FF2B5EF4-FFF2-40B4-BE49-F238E27FC236}">
                <a16:creationId xmlns:a16="http://schemas.microsoft.com/office/drawing/2014/main" id="{0A27C211-28D0-4920-9389-FADACB8480F4}"/>
              </a:ext>
            </a:extLst>
          </p:cNvPr>
          <p:cNvSpPr>
            <a:spLocks noGrp="1"/>
          </p:cNvSpPr>
          <p:nvPr>
            <p:ph idx="1"/>
          </p:nvPr>
        </p:nvSpPr>
        <p:spPr>
          <a:xfrm>
            <a:off x="1371600" y="1524000"/>
            <a:ext cx="9601200" cy="5238750"/>
          </a:xfrm>
        </p:spPr>
        <p:txBody>
          <a:bodyPr>
            <a:normAutofit fontScale="55000" lnSpcReduction="20000"/>
          </a:bodyPr>
          <a:lstStyle/>
          <a:p>
            <a:r>
              <a:rPr lang="en-US" sz="2600" b="0" dirty="0">
                <a:solidFill>
                  <a:srgbClr val="000000"/>
                </a:solidFill>
                <a:effectLst/>
                <a:latin typeface="NewCenturySchlbk"/>
              </a:rPr>
              <a:t>Rav </a:t>
            </a:r>
            <a:r>
              <a:rPr lang="en-US" sz="2600" b="0" dirty="0" err="1">
                <a:solidFill>
                  <a:srgbClr val="000000"/>
                </a:solidFill>
                <a:effectLst/>
                <a:latin typeface="NewCenturySchlbk"/>
              </a:rPr>
              <a:t>Schimon</a:t>
            </a:r>
            <a:r>
              <a:rPr lang="en-US" sz="2600" b="0" dirty="0">
                <a:solidFill>
                  <a:srgbClr val="000000"/>
                </a:solidFill>
                <a:effectLst/>
                <a:latin typeface="NewCenturySchlbk"/>
              </a:rPr>
              <a:t> Schwab</a:t>
            </a:r>
            <a:r>
              <a:rPr lang="en-US" sz="2600" b="0" i="1" dirty="0">
                <a:solidFill>
                  <a:srgbClr val="000000"/>
                </a:solidFill>
                <a:effectLst/>
                <a:latin typeface="NewCenturySchlbk"/>
              </a:rPr>
              <a:t>: “Torah </a:t>
            </a:r>
            <a:r>
              <a:rPr lang="en-US" sz="2600" b="0" i="1" dirty="0" err="1">
                <a:solidFill>
                  <a:srgbClr val="000000"/>
                </a:solidFill>
                <a:effectLst/>
                <a:latin typeface="NewCenturySchlbk"/>
              </a:rPr>
              <a:t>Im</a:t>
            </a:r>
            <a:r>
              <a:rPr lang="en-US" sz="2600" b="0" i="1" dirty="0">
                <a:solidFill>
                  <a:srgbClr val="000000"/>
                </a:solidFill>
                <a:effectLst/>
                <a:latin typeface="NewCenturySchlbk"/>
              </a:rPr>
              <a:t> </a:t>
            </a:r>
            <a:r>
              <a:rPr lang="en-US" sz="2600" b="0" i="1" dirty="0" err="1">
                <a:solidFill>
                  <a:srgbClr val="000000"/>
                </a:solidFill>
                <a:effectLst/>
                <a:latin typeface="NewCenturySchlbk"/>
              </a:rPr>
              <a:t>Derech</a:t>
            </a:r>
            <a:r>
              <a:rPr lang="en-US" sz="2600" b="0" i="1" dirty="0">
                <a:solidFill>
                  <a:srgbClr val="000000"/>
                </a:solidFill>
                <a:effectLst/>
                <a:latin typeface="NewCenturySchlbk"/>
              </a:rPr>
              <a:t> Eretz</a:t>
            </a:r>
            <a:r>
              <a:rPr lang="en-US" sz="2600" b="0" i="0" dirty="0">
                <a:solidFill>
                  <a:srgbClr val="000000"/>
                </a:solidFill>
                <a:effectLst/>
                <a:latin typeface="NewCenturySchlbk"/>
              </a:rPr>
              <a:t> means the Torah’s conquest of </a:t>
            </a:r>
            <a:r>
              <a:rPr lang="en-US" sz="2600" b="1" i="0" dirty="0">
                <a:solidFill>
                  <a:srgbClr val="000000"/>
                </a:solidFill>
                <a:effectLst/>
                <a:latin typeface="NewCenturySchlbk"/>
              </a:rPr>
              <a:t>life </a:t>
            </a:r>
            <a:r>
              <a:rPr lang="en-US" sz="2600" b="0" i="0" dirty="0">
                <a:solidFill>
                  <a:srgbClr val="000000"/>
                </a:solidFill>
                <a:effectLst/>
                <a:latin typeface="NewCenturySchlbk"/>
              </a:rPr>
              <a:t>and not the Torah’s flight from life. It means the Torah’s casting a light into the darkness rather than hiding from the darkness. It means applying Torah to the </a:t>
            </a:r>
            <a:r>
              <a:rPr lang="en-US" sz="2600" b="1" i="0" dirty="0">
                <a:solidFill>
                  <a:srgbClr val="000000"/>
                </a:solidFill>
                <a:effectLst/>
                <a:latin typeface="NewCenturySchlbk"/>
              </a:rPr>
              <a:t>earth </a:t>
            </a:r>
            <a:r>
              <a:rPr lang="en-US" sz="2600" b="0" i="0" dirty="0">
                <a:solidFill>
                  <a:srgbClr val="000000"/>
                </a:solidFill>
                <a:effectLst/>
                <a:latin typeface="NewCenturySchlbk"/>
              </a:rPr>
              <a:t>and not divorcing it from the earth.” (These and Those)</a:t>
            </a:r>
            <a:endParaRPr lang="de-CH" sz="2600" dirty="0"/>
          </a:p>
          <a:p>
            <a:r>
              <a:rPr lang="de-CH" sz="2900" dirty="0"/>
              <a:t>TIDE ist heute komplexer geworden, denn:</a:t>
            </a:r>
          </a:p>
          <a:p>
            <a:pPr marL="457200" indent="-457200">
              <a:buAutoNum type="alphaLcParenR"/>
            </a:pPr>
            <a:r>
              <a:rPr lang="de-CH" sz="2900" dirty="0"/>
              <a:t>Der zweite Weltkrieg hat die Deutsche Orthodoxie vernichtet, so dass es keine führenden Rabbiner gibt, die TIDE für heute </a:t>
            </a:r>
            <a:r>
              <a:rPr lang="de-CH" sz="2900" i="1" dirty="0"/>
              <a:t>vorleben</a:t>
            </a:r>
            <a:r>
              <a:rPr lang="de-CH" sz="2900" dirty="0"/>
              <a:t> können. </a:t>
            </a:r>
          </a:p>
          <a:p>
            <a:pPr marL="0" indent="0">
              <a:buNone/>
            </a:pPr>
            <a:r>
              <a:rPr lang="de-DE" sz="2900" dirty="0"/>
              <a:t>„</a:t>
            </a:r>
            <a:r>
              <a:rPr lang="de-DE" sz="2900" i="1" dirty="0"/>
              <a:t>Es waren die Gefühlswärme, die Geborgenheit und die persönliche Verehrung für vorbildliche Lehrer und religiöse Führer,  die die Studenten inspirierten…Dass man in der Lage war, eine Persönlichkeit zu entwickeln, die „die harmonische Koexistenz von jüdischer Orthodoxie und allgemeiner Bildung  verkörperte und deren tiefe Frömmigkeit trotz der Beschäftigung mit Bibel  und Talmudwissenschaft nicht ins Wanken geriet, hat die Schüler des TIDE wohl am meisten begeistert</a:t>
            </a:r>
            <a:r>
              <a:rPr lang="de-DE" sz="2900" dirty="0"/>
              <a:t>.“ (Mordechai </a:t>
            </a:r>
            <a:r>
              <a:rPr lang="de-DE" sz="2900" dirty="0" err="1"/>
              <a:t>Breurer</a:t>
            </a:r>
            <a:r>
              <a:rPr lang="de-DE" sz="2900" dirty="0"/>
              <a:t>)</a:t>
            </a:r>
            <a:endParaRPr lang="de-CH" sz="2900" dirty="0"/>
          </a:p>
          <a:p>
            <a:pPr marL="0" indent="0">
              <a:buNone/>
            </a:pPr>
            <a:r>
              <a:rPr lang="de-CH" sz="2900" dirty="0"/>
              <a:t>b)      Der zweite Weltkrieg hat die Deutsche Orthodoxie in Frage gestellt, weil die Kultur von Goethe und Schiller versagt hat.</a:t>
            </a:r>
          </a:p>
          <a:p>
            <a:pPr marL="0" indent="0">
              <a:buNone/>
            </a:pPr>
            <a:r>
              <a:rPr lang="de-CH" sz="2900" dirty="0"/>
              <a:t>c)       </a:t>
            </a:r>
            <a:r>
              <a:rPr lang="de-CH" sz="2900" i="1" dirty="0" err="1"/>
              <a:t>Derech</a:t>
            </a:r>
            <a:r>
              <a:rPr lang="de-CH" sz="2900" i="1" dirty="0"/>
              <a:t> </a:t>
            </a:r>
            <a:r>
              <a:rPr lang="de-CH" sz="2900" i="1" dirty="0" err="1"/>
              <a:t>Eretz</a:t>
            </a:r>
            <a:r>
              <a:rPr lang="de-CH" sz="2900" i="1" dirty="0"/>
              <a:t> </a:t>
            </a:r>
            <a:r>
              <a:rPr lang="de-CH" sz="2900" dirty="0"/>
              <a:t>hat sich geändert: die </a:t>
            </a:r>
            <a:r>
              <a:rPr lang="de-CH" sz="2900" i="1" dirty="0"/>
              <a:t>alternativen</a:t>
            </a:r>
            <a:r>
              <a:rPr lang="de-CH" sz="2900" dirty="0"/>
              <a:t> Werte in die nichtjüdischen Gesellschaft stellen Religiöses allgemein in Frage, so dass die heutige «</a:t>
            </a:r>
            <a:r>
              <a:rPr lang="de-CH" sz="2900" i="1" dirty="0"/>
              <a:t>Kultur» </a:t>
            </a:r>
            <a:r>
              <a:rPr lang="de-CH" sz="2900" dirty="0"/>
              <a:t>nicht immer mit der Tora kompatibel ist</a:t>
            </a:r>
          </a:p>
          <a:p>
            <a:pPr marL="457200" indent="-457200">
              <a:buAutoNum type="alphaLcParenR" startAt="4"/>
            </a:pPr>
            <a:r>
              <a:rPr lang="de-CH" sz="2900" dirty="0"/>
              <a:t>Entfremdung von Tora und </a:t>
            </a:r>
            <a:r>
              <a:rPr lang="de-CH" sz="2900" dirty="0" err="1"/>
              <a:t>Mizwot</a:t>
            </a:r>
            <a:r>
              <a:rPr lang="de-CH" sz="2900" dirty="0"/>
              <a:t> ist in der Modernen Orthodoxie der USA  verbreitet, u.a. wegen TIDE (Artikel von Rav Ahron Lichtenstein, </a:t>
            </a:r>
            <a:r>
              <a:rPr lang="de-CH" sz="2900" i="1" dirty="0" err="1"/>
              <a:t>Centrist</a:t>
            </a:r>
            <a:r>
              <a:rPr lang="de-CH" sz="2900" i="1" dirty="0"/>
              <a:t> </a:t>
            </a:r>
            <a:r>
              <a:rPr lang="de-CH" sz="2900" i="1" dirty="0" err="1"/>
              <a:t>Orthodoxy</a:t>
            </a:r>
            <a:r>
              <a:rPr lang="de-CH" sz="2900" i="1" dirty="0"/>
              <a:t>: A spiritual </a:t>
            </a:r>
            <a:r>
              <a:rPr lang="de-CH" sz="2900" i="1" dirty="0" err="1"/>
              <a:t>accounting</a:t>
            </a:r>
            <a:r>
              <a:rPr lang="de-CH" sz="2900" dirty="0"/>
              <a:t>, in </a:t>
            </a:r>
            <a:r>
              <a:rPr lang="de-CH" sz="2900" i="1" dirty="0"/>
              <a:t>By </a:t>
            </a:r>
            <a:r>
              <a:rPr lang="de-CH" sz="2900" i="1" dirty="0" err="1"/>
              <a:t>his</a:t>
            </a:r>
            <a:r>
              <a:rPr lang="de-CH" sz="2900" i="1" dirty="0"/>
              <a:t> light, </a:t>
            </a:r>
            <a:r>
              <a:rPr lang="de-CH" sz="2900" dirty="0"/>
              <a:t>2016)</a:t>
            </a:r>
          </a:p>
          <a:p>
            <a:pPr marL="457200" indent="-457200">
              <a:buAutoNum type="alphaLcParenR" startAt="4"/>
            </a:pPr>
            <a:r>
              <a:rPr lang="de-CH" sz="2900" dirty="0"/>
              <a:t>Globalisierung des Judentums: Vermischung diverser </a:t>
            </a:r>
            <a:r>
              <a:rPr lang="de-CH" sz="2900" i="1" dirty="0" err="1"/>
              <a:t>Haschkofes</a:t>
            </a:r>
            <a:r>
              <a:rPr lang="de-CH" sz="2900" dirty="0"/>
              <a:t>; ideologische Unabhängigkeit von der Heimgemeinde</a:t>
            </a:r>
          </a:p>
          <a:p>
            <a:r>
              <a:rPr lang="de-CH" sz="2900" dirty="0"/>
              <a:t>Konflikt 2008 in </a:t>
            </a:r>
            <a:r>
              <a:rPr lang="de-CH" sz="2900" i="1" dirty="0"/>
              <a:t>Kahal </a:t>
            </a:r>
            <a:r>
              <a:rPr lang="de-CH" sz="2900" i="1" dirty="0" err="1"/>
              <a:t>Adass</a:t>
            </a:r>
            <a:r>
              <a:rPr lang="de-CH" sz="2900" i="1" dirty="0"/>
              <a:t> </a:t>
            </a:r>
            <a:r>
              <a:rPr lang="de-CH" sz="2900" i="1" dirty="0" err="1"/>
              <a:t>Jeshurun</a:t>
            </a:r>
            <a:r>
              <a:rPr lang="de-CH" sz="2900" i="1" dirty="0"/>
              <a:t> </a:t>
            </a:r>
            <a:r>
              <a:rPr lang="de-CH" sz="2900" dirty="0"/>
              <a:t>(im Rahmen des 200 Jährigen Geburtstag) mit Rücktritt des Präsidenten Eric Erlbach: Argument, ob nur Rav Hirsch bestimmen konnte wie man TIDE heute anwendet oder ob jede Generation das selber machen kann?</a:t>
            </a:r>
          </a:p>
          <a:p>
            <a:endParaRPr lang="de-CH" dirty="0"/>
          </a:p>
        </p:txBody>
      </p:sp>
    </p:spTree>
    <p:extLst>
      <p:ext uri="{BB962C8B-B14F-4D97-AF65-F5344CB8AC3E}">
        <p14:creationId xmlns:p14="http://schemas.microsoft.com/office/powerpoint/2010/main" val="2462453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51B52-E74D-48D9-B8AF-DD19E2C3BBAF}"/>
              </a:ext>
            </a:extLst>
          </p:cNvPr>
          <p:cNvSpPr>
            <a:spLocks noGrp="1"/>
          </p:cNvSpPr>
          <p:nvPr>
            <p:ph type="title"/>
          </p:nvPr>
        </p:nvSpPr>
        <p:spPr>
          <a:xfrm>
            <a:off x="1371600" y="685800"/>
            <a:ext cx="9601200" cy="950495"/>
          </a:xfrm>
        </p:spPr>
        <p:txBody>
          <a:bodyPr/>
          <a:lstStyle/>
          <a:p>
            <a:pPr algn="ctr"/>
            <a:r>
              <a:rPr lang="de-CH" dirty="0"/>
              <a:t>Fazit</a:t>
            </a:r>
          </a:p>
        </p:txBody>
      </p:sp>
      <p:sp>
        <p:nvSpPr>
          <p:cNvPr id="3" name="Inhaltsplatzhalter 2">
            <a:extLst>
              <a:ext uri="{FF2B5EF4-FFF2-40B4-BE49-F238E27FC236}">
                <a16:creationId xmlns:a16="http://schemas.microsoft.com/office/drawing/2014/main" id="{5CE9CD8B-B7B5-477E-9FD1-3304BDDEB40F}"/>
              </a:ext>
            </a:extLst>
          </p:cNvPr>
          <p:cNvSpPr>
            <a:spLocks noGrp="1"/>
          </p:cNvSpPr>
          <p:nvPr>
            <p:ph idx="1"/>
          </p:nvPr>
        </p:nvSpPr>
        <p:spPr>
          <a:xfrm>
            <a:off x="1371600" y="1756612"/>
            <a:ext cx="9601200" cy="4146884"/>
          </a:xfrm>
        </p:spPr>
        <p:txBody>
          <a:bodyPr>
            <a:normAutofit/>
          </a:bodyPr>
          <a:lstStyle/>
          <a:p>
            <a:pPr algn="just"/>
            <a:r>
              <a:rPr lang="de-CH" dirty="0"/>
              <a:t>Die </a:t>
            </a:r>
            <a:r>
              <a:rPr lang="de-CH" i="1" dirty="0"/>
              <a:t>Deutsche Orthodoxie </a:t>
            </a:r>
            <a:r>
              <a:rPr lang="de-CH" dirty="0"/>
              <a:t>Rav Hirschs ist eine </a:t>
            </a:r>
            <a:r>
              <a:rPr lang="de-CH" b="1" dirty="0"/>
              <a:t>eigenständige orthodoxe Richtung</a:t>
            </a:r>
            <a:r>
              <a:rPr lang="de-CH" dirty="0"/>
              <a:t>, die eine Entwicklung der eigenen Zeit war. Wie man diese auf diese heutige Zeit beziehen kann, muss vorgelebt werden!</a:t>
            </a:r>
          </a:p>
          <a:p>
            <a:pPr algn="just"/>
            <a:r>
              <a:rPr lang="de-CH" dirty="0"/>
              <a:t>Die heutige Orthodoxie, abhängig davon ob </a:t>
            </a:r>
            <a:r>
              <a:rPr lang="de-CH" dirty="0" err="1"/>
              <a:t>charedisch</a:t>
            </a:r>
            <a:r>
              <a:rPr lang="de-CH" dirty="0"/>
              <a:t> oder </a:t>
            </a:r>
            <a:r>
              <a:rPr lang="de-CH" dirty="0" err="1"/>
              <a:t>Dati</a:t>
            </a:r>
            <a:r>
              <a:rPr lang="de-CH" dirty="0"/>
              <a:t> </a:t>
            </a:r>
            <a:r>
              <a:rPr lang="de-CH" dirty="0" err="1"/>
              <a:t>Leumi</a:t>
            </a:r>
            <a:r>
              <a:rPr lang="de-CH" dirty="0"/>
              <a:t>, hat deshalb nur gewisse Element von Raw Hirschs Lehren übernommen, jedoch nicht das ganze.</a:t>
            </a:r>
          </a:p>
          <a:p>
            <a:pPr algn="just"/>
            <a:r>
              <a:rPr lang="de-CH" dirty="0"/>
              <a:t>Alternative Lösung als erster Schritt in unserer </a:t>
            </a:r>
            <a:r>
              <a:rPr lang="de-CH" i="1" dirty="0" err="1"/>
              <a:t>Parsche</a:t>
            </a:r>
            <a:r>
              <a:rPr lang="de-CH" dirty="0"/>
              <a:t>: </a:t>
            </a:r>
            <a:r>
              <a:rPr lang="de-CH" b="1" dirty="0"/>
              <a:t>Respekt</a:t>
            </a:r>
            <a:r>
              <a:rPr lang="de-CH" dirty="0"/>
              <a:t> vor jeweils der anderen Gruppe, in dem man akzeptiert, dass jede Gruppe ihren </a:t>
            </a:r>
            <a:r>
              <a:rPr lang="de-CH" b="1" dirty="0"/>
              <a:t>Avodas Haschem </a:t>
            </a:r>
            <a:r>
              <a:rPr lang="de-CH" dirty="0"/>
              <a:t>hat, man aber trotzdem zusammen ist.</a:t>
            </a:r>
          </a:p>
          <a:p>
            <a:pPr algn="just"/>
            <a:r>
              <a:rPr lang="de-CH" dirty="0"/>
              <a:t>Wie in </a:t>
            </a:r>
            <a:r>
              <a:rPr lang="de-CH" dirty="0" err="1"/>
              <a:t>Wajera</a:t>
            </a:r>
            <a:r>
              <a:rPr lang="de-CH" dirty="0"/>
              <a:t> </a:t>
            </a:r>
            <a:r>
              <a:rPr lang="de-CH" dirty="0" err="1"/>
              <a:t>Awraham</a:t>
            </a:r>
            <a:r>
              <a:rPr lang="de-CH" dirty="0"/>
              <a:t> und </a:t>
            </a:r>
            <a:r>
              <a:rPr lang="de-CH" dirty="0" err="1"/>
              <a:t>Itzchak</a:t>
            </a:r>
            <a:r>
              <a:rPr lang="de-CH" dirty="0"/>
              <a:t> jeder einen ganz anderen Test hatte, aber dennoch «</a:t>
            </a:r>
            <a:r>
              <a:rPr lang="de-CH" i="1" dirty="0" err="1"/>
              <a:t>Jachdov</a:t>
            </a:r>
            <a:r>
              <a:rPr lang="de-CH" dirty="0"/>
              <a:t>» waren (</a:t>
            </a:r>
            <a:r>
              <a:rPr lang="de-CH" dirty="0" err="1"/>
              <a:t>Gematria</a:t>
            </a:r>
            <a:r>
              <a:rPr lang="de-CH" dirty="0"/>
              <a:t> 28, wie </a:t>
            </a:r>
            <a:r>
              <a:rPr lang="de-CH" i="1" dirty="0" err="1"/>
              <a:t>Koach</a:t>
            </a:r>
            <a:r>
              <a:rPr lang="de-CH" dirty="0"/>
              <a:t>); Sara war allein und hat den Test deshalb nicht bestanden. </a:t>
            </a:r>
          </a:p>
        </p:txBody>
      </p:sp>
    </p:spTree>
    <p:extLst>
      <p:ext uri="{BB962C8B-B14F-4D97-AF65-F5344CB8AC3E}">
        <p14:creationId xmlns:p14="http://schemas.microsoft.com/office/powerpoint/2010/main" val="61049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4"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3"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4" name="Rectangle 26">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1C9F69-C77F-4EAE-A664-18C4A39E8FB5}"/>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3000" cap="all" dirty="0" err="1"/>
              <a:t>Ist</a:t>
            </a:r>
            <a:r>
              <a:rPr lang="en-US" sz="3000" cap="all" dirty="0"/>
              <a:t> Rav Hirsch </a:t>
            </a:r>
            <a:r>
              <a:rPr lang="en-US" sz="3000" cap="all" dirty="0" err="1"/>
              <a:t>ein</a:t>
            </a:r>
            <a:r>
              <a:rPr lang="en-US" sz="3000" cap="all" dirty="0"/>
              <a:t> </a:t>
            </a:r>
            <a:r>
              <a:rPr lang="en-US" sz="3000" cap="all" dirty="0" err="1"/>
              <a:t>charedischer</a:t>
            </a:r>
            <a:r>
              <a:rPr lang="en-US" sz="3000" cap="all" dirty="0"/>
              <a:t> </a:t>
            </a:r>
            <a:r>
              <a:rPr lang="en-US" sz="3000" cap="all" dirty="0" err="1"/>
              <a:t>oder</a:t>
            </a:r>
            <a:r>
              <a:rPr lang="en-US" sz="3000" cap="all" dirty="0"/>
              <a:t> modern-</a:t>
            </a:r>
            <a:r>
              <a:rPr lang="en-US" sz="3000" cap="all" dirty="0" err="1"/>
              <a:t>orthodoxer</a:t>
            </a:r>
            <a:r>
              <a:rPr lang="en-US" sz="3000" i="1" cap="all" dirty="0"/>
              <a:t> </a:t>
            </a:r>
            <a:r>
              <a:rPr lang="en-US" sz="3000" i="1" cap="all" dirty="0" err="1"/>
              <a:t>Godol</a:t>
            </a:r>
            <a:r>
              <a:rPr lang="en-US" sz="3000" cap="all" dirty="0"/>
              <a:t>? Oder </a:t>
            </a:r>
            <a:r>
              <a:rPr lang="en-US" sz="3000" cap="all" dirty="0" err="1"/>
              <a:t>keiner</a:t>
            </a:r>
            <a:r>
              <a:rPr lang="en-US" sz="3000" cap="all" dirty="0"/>
              <a:t> von </a:t>
            </a:r>
            <a:r>
              <a:rPr lang="en-US" sz="3000" cap="all" dirty="0" err="1"/>
              <a:t>beiden</a:t>
            </a:r>
            <a:r>
              <a:rPr lang="en-US" sz="3000" cap="all" dirty="0"/>
              <a:t>?</a:t>
            </a:r>
          </a:p>
        </p:txBody>
      </p:sp>
      <p:pic>
        <p:nvPicPr>
          <p:cNvPr id="7" name="Grafik 6">
            <a:extLst>
              <a:ext uri="{FF2B5EF4-FFF2-40B4-BE49-F238E27FC236}">
                <a16:creationId xmlns:a16="http://schemas.microsoft.com/office/drawing/2014/main" id="{C90015C5-7C58-4442-B60B-C6FA521D2377}"/>
              </a:ext>
            </a:extLst>
          </p:cNvPr>
          <p:cNvPicPr>
            <a:picLocks noChangeAspect="1"/>
          </p:cNvPicPr>
          <p:nvPr/>
        </p:nvPicPr>
        <p:blipFill>
          <a:blip r:embed="rId2"/>
          <a:stretch>
            <a:fillRect/>
          </a:stretch>
        </p:blipFill>
        <p:spPr>
          <a:xfrm>
            <a:off x="982921" y="571500"/>
            <a:ext cx="2459159" cy="3615629"/>
          </a:xfrm>
          <a:prstGeom prst="rect">
            <a:avLst/>
          </a:prstGeom>
        </p:spPr>
      </p:pic>
      <p:pic>
        <p:nvPicPr>
          <p:cNvPr id="4" name="Inhaltsplatzhalter 3">
            <a:extLst>
              <a:ext uri="{FF2B5EF4-FFF2-40B4-BE49-F238E27FC236}">
                <a16:creationId xmlns:a16="http://schemas.microsoft.com/office/drawing/2014/main" id="{7527A370-52A1-4D9C-BDBA-400F7B134219}"/>
              </a:ext>
            </a:extLst>
          </p:cNvPr>
          <p:cNvPicPr>
            <a:picLocks noGrp="1" noChangeAspect="1"/>
          </p:cNvPicPr>
          <p:nvPr>
            <p:ph idx="1"/>
          </p:nvPr>
        </p:nvPicPr>
        <p:blipFill>
          <a:blip r:embed="rId3"/>
          <a:stretch>
            <a:fillRect/>
          </a:stretch>
        </p:blipFill>
        <p:spPr>
          <a:xfrm>
            <a:off x="4854330" y="571500"/>
            <a:ext cx="2476705" cy="3615629"/>
          </a:xfrm>
          <a:prstGeom prst="rect">
            <a:avLst/>
          </a:prstGeom>
        </p:spPr>
      </p:pic>
      <p:pic>
        <p:nvPicPr>
          <p:cNvPr id="6" name="Grafik 5">
            <a:extLst>
              <a:ext uri="{FF2B5EF4-FFF2-40B4-BE49-F238E27FC236}">
                <a16:creationId xmlns:a16="http://schemas.microsoft.com/office/drawing/2014/main" id="{6ADC74D8-785A-4C06-B169-DCDC1A89B73E}"/>
              </a:ext>
            </a:extLst>
          </p:cNvPr>
          <p:cNvPicPr>
            <a:picLocks noChangeAspect="1"/>
          </p:cNvPicPr>
          <p:nvPr/>
        </p:nvPicPr>
        <p:blipFill>
          <a:blip r:embed="rId4"/>
          <a:stretch>
            <a:fillRect/>
          </a:stretch>
        </p:blipFill>
        <p:spPr>
          <a:xfrm>
            <a:off x="8195300" y="950155"/>
            <a:ext cx="3561766" cy="2858318"/>
          </a:xfrm>
          <a:prstGeom prst="rect">
            <a:avLst/>
          </a:prstGeom>
        </p:spPr>
      </p:pic>
      <p:sp>
        <p:nvSpPr>
          <p:cNvPr id="35" name="Freeform: Shape 28">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36" name="Freeform: Shape 30">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71909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284724-D24E-4572-847F-985A1CE1835F}"/>
              </a:ext>
            </a:extLst>
          </p:cNvPr>
          <p:cNvSpPr>
            <a:spLocks noGrp="1"/>
          </p:cNvSpPr>
          <p:nvPr>
            <p:ph type="title"/>
          </p:nvPr>
        </p:nvSpPr>
        <p:spPr>
          <a:xfrm>
            <a:off x="967902" y="1194180"/>
            <a:ext cx="3523938" cy="5020353"/>
          </a:xfrm>
        </p:spPr>
        <p:txBody>
          <a:bodyPr>
            <a:normAutofit/>
          </a:bodyPr>
          <a:lstStyle/>
          <a:p>
            <a:r>
              <a:rPr lang="de-CH"/>
              <a:t>Anerkennung Rabb. Hirschs</a:t>
            </a:r>
            <a:br>
              <a:rPr lang="de-CH"/>
            </a:br>
            <a:r>
              <a:rPr lang="de-CH"/>
              <a:t>vor dem Krieg in Osteuropa</a:t>
            </a:r>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B1120DDD-14C7-492E-86D4-7B26A7ADEE3E}"/>
              </a:ext>
            </a:extLst>
          </p:cNvPr>
          <p:cNvSpPr>
            <a:spLocks noGrp="1"/>
          </p:cNvSpPr>
          <p:nvPr>
            <p:ph idx="1"/>
          </p:nvPr>
        </p:nvSpPr>
        <p:spPr>
          <a:xfrm>
            <a:off x="5056541" y="1194179"/>
            <a:ext cx="6114847" cy="5020353"/>
          </a:xfrm>
        </p:spPr>
        <p:txBody>
          <a:bodyPr>
            <a:normAutofit/>
          </a:bodyPr>
          <a:lstStyle/>
          <a:p>
            <a:pPr algn="just"/>
            <a:r>
              <a:rPr lang="de-CH" sz="1900" dirty="0" err="1"/>
              <a:t>Haskome</a:t>
            </a:r>
            <a:r>
              <a:rPr lang="de-CH" sz="1900" dirty="0"/>
              <a:t> von Rav </a:t>
            </a:r>
            <a:r>
              <a:rPr lang="de-CH" sz="1900" dirty="0" err="1"/>
              <a:t>Itzhok</a:t>
            </a:r>
            <a:r>
              <a:rPr lang="de-CH" sz="1900" dirty="0"/>
              <a:t> </a:t>
            </a:r>
            <a:r>
              <a:rPr lang="de-CH" sz="1900" dirty="0" err="1"/>
              <a:t>Elchonon</a:t>
            </a:r>
            <a:r>
              <a:rPr lang="de-CH" sz="1900" dirty="0"/>
              <a:t> </a:t>
            </a:r>
            <a:r>
              <a:rPr lang="de-CH" sz="1900" dirty="0" err="1"/>
              <a:t>Spektor</a:t>
            </a:r>
            <a:r>
              <a:rPr lang="de-CH" sz="1900" dirty="0"/>
              <a:t> zu den hebräischen Ausgaben von den 19 Briefen und </a:t>
            </a:r>
            <a:r>
              <a:rPr lang="de-CH" sz="1900" i="1" dirty="0" err="1"/>
              <a:t>Chaurew</a:t>
            </a:r>
            <a:r>
              <a:rPr lang="de-CH" sz="1900" dirty="0"/>
              <a:t>.</a:t>
            </a:r>
          </a:p>
          <a:p>
            <a:pPr algn="just"/>
            <a:r>
              <a:rPr lang="de-CH" sz="1900" dirty="0"/>
              <a:t>Rav </a:t>
            </a:r>
            <a:r>
              <a:rPr lang="de-CH" sz="1900" dirty="0" err="1"/>
              <a:t>Awrohom</a:t>
            </a:r>
            <a:r>
              <a:rPr lang="de-CH" sz="1900" dirty="0"/>
              <a:t> Mordechai Alter (</a:t>
            </a:r>
            <a:r>
              <a:rPr lang="de-CH" sz="1900" dirty="0" err="1"/>
              <a:t>Gerrer</a:t>
            </a:r>
            <a:r>
              <a:rPr lang="de-CH" sz="1900" dirty="0"/>
              <a:t> Rebbe) verbot schriftliche Kritik an TIDE zu üben. Er sagte: «</a:t>
            </a:r>
            <a:r>
              <a:rPr lang="de-CH" sz="1900" i="1" dirty="0"/>
              <a:t>Man muss sehr darum bemüht sein, die Ehre von </a:t>
            </a:r>
            <a:r>
              <a:rPr lang="de-CH" sz="1900" i="1" dirty="0" err="1"/>
              <a:t>Rabb</a:t>
            </a:r>
            <a:r>
              <a:rPr lang="de-CH" sz="1900" i="1" dirty="0"/>
              <a:t>. Hirsch zu beschützen</a:t>
            </a:r>
            <a:r>
              <a:rPr lang="de-CH" sz="1900" dirty="0"/>
              <a:t>» (Ahron </a:t>
            </a:r>
            <a:r>
              <a:rPr lang="de-CH" sz="1900" dirty="0" err="1"/>
              <a:t>Sorasky</a:t>
            </a:r>
            <a:r>
              <a:rPr lang="de-CH" sz="1900" dirty="0"/>
              <a:t>, </a:t>
            </a:r>
            <a:r>
              <a:rPr lang="de-CH" sz="1900" i="1" dirty="0" err="1"/>
              <a:t>Toldot</a:t>
            </a:r>
            <a:r>
              <a:rPr lang="de-CH" sz="1900" i="1" dirty="0"/>
              <a:t> </a:t>
            </a:r>
            <a:r>
              <a:rPr lang="de-CH" sz="1900" i="1" dirty="0" err="1"/>
              <a:t>haChinuch</a:t>
            </a:r>
            <a:r>
              <a:rPr lang="de-CH" sz="1900" i="1" dirty="0"/>
              <a:t> </a:t>
            </a:r>
            <a:r>
              <a:rPr lang="de-CH" sz="1900" i="1" dirty="0" err="1"/>
              <a:t>haTorani</a:t>
            </a:r>
            <a:r>
              <a:rPr lang="de-CH" sz="1900" i="1" dirty="0"/>
              <a:t> </a:t>
            </a:r>
            <a:r>
              <a:rPr lang="de-CH" sz="1900" dirty="0"/>
              <a:t>(</a:t>
            </a:r>
            <a:r>
              <a:rPr lang="de-CH" sz="1900" dirty="0" err="1"/>
              <a:t>Bnei</a:t>
            </a:r>
            <a:r>
              <a:rPr lang="de-CH" sz="1900" dirty="0"/>
              <a:t> </a:t>
            </a:r>
            <a:r>
              <a:rPr lang="de-CH" sz="1900" dirty="0" err="1"/>
              <a:t>Brak</a:t>
            </a:r>
            <a:r>
              <a:rPr lang="de-CH" sz="1900" dirty="0"/>
              <a:t> 1967), S. 147)</a:t>
            </a:r>
          </a:p>
          <a:p>
            <a:pPr algn="just"/>
            <a:r>
              <a:rPr lang="de-CH" sz="1900" dirty="0"/>
              <a:t>Rav Chaim </a:t>
            </a:r>
            <a:r>
              <a:rPr lang="de-CH" sz="1900" dirty="0" err="1"/>
              <a:t>Elosor</a:t>
            </a:r>
            <a:r>
              <a:rPr lang="de-CH" sz="1900" dirty="0"/>
              <a:t> Schapira (</a:t>
            </a:r>
            <a:r>
              <a:rPr lang="de-CH" sz="1900" dirty="0" err="1"/>
              <a:t>Munkatscher</a:t>
            </a:r>
            <a:r>
              <a:rPr lang="de-CH" sz="1900" dirty="0"/>
              <a:t> Rebbe) bezeichnete Raw Hirsch als «</a:t>
            </a:r>
            <a:r>
              <a:rPr lang="de-CH" sz="1900" i="1" dirty="0"/>
              <a:t>die Asche der Roten Kuh, die das Unreine rein macht</a:t>
            </a:r>
            <a:r>
              <a:rPr lang="de-CH" sz="1900" dirty="0"/>
              <a:t>» (Sefer </a:t>
            </a:r>
            <a:r>
              <a:rPr lang="de-CH" sz="1900" dirty="0" err="1"/>
              <a:t>Tikkun</a:t>
            </a:r>
            <a:r>
              <a:rPr lang="de-CH" sz="1900" dirty="0"/>
              <a:t> </a:t>
            </a:r>
            <a:r>
              <a:rPr lang="de-CH" sz="1900" dirty="0" err="1"/>
              <a:t>Olam</a:t>
            </a:r>
            <a:r>
              <a:rPr lang="de-CH" sz="1900" dirty="0"/>
              <a:t>, </a:t>
            </a:r>
            <a:r>
              <a:rPr lang="de-CH" sz="1900" dirty="0" err="1"/>
              <a:t>Munkatsch</a:t>
            </a:r>
            <a:r>
              <a:rPr lang="de-CH" sz="1900" dirty="0"/>
              <a:t> 1935, S. 144)</a:t>
            </a:r>
          </a:p>
          <a:p>
            <a:pPr algn="just"/>
            <a:r>
              <a:rPr lang="de-CH" sz="1900" dirty="0"/>
              <a:t>Durch die «Trennung» hat </a:t>
            </a:r>
            <a:r>
              <a:rPr lang="de-CH" sz="1900" dirty="0" err="1"/>
              <a:t>Rabb</a:t>
            </a:r>
            <a:r>
              <a:rPr lang="de-CH" sz="1900" dirty="0"/>
              <a:t>. Hirsch hat der gesamten Europäischen Orthodoxie eine Identität verliehen, ohne die die </a:t>
            </a:r>
            <a:r>
              <a:rPr lang="de-CH" sz="1900" i="1" dirty="0" err="1"/>
              <a:t>Agudas</a:t>
            </a:r>
            <a:r>
              <a:rPr lang="de-CH" sz="1900" i="1" dirty="0"/>
              <a:t> </a:t>
            </a:r>
            <a:r>
              <a:rPr lang="de-CH" sz="1900" i="1" dirty="0" err="1"/>
              <a:t>Isroel</a:t>
            </a:r>
            <a:r>
              <a:rPr lang="de-CH" sz="1900" i="1" dirty="0"/>
              <a:t> </a:t>
            </a:r>
            <a:r>
              <a:rPr lang="de-CH" sz="1900" dirty="0"/>
              <a:t>nie hätte entstehen können. </a:t>
            </a:r>
          </a:p>
        </p:txBody>
      </p:sp>
    </p:spTree>
    <p:extLst>
      <p:ext uri="{BB962C8B-B14F-4D97-AF65-F5344CB8AC3E}">
        <p14:creationId xmlns:p14="http://schemas.microsoft.com/office/powerpoint/2010/main" val="134533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261A8-E72C-4E1C-BD66-16278AD071D0}"/>
              </a:ext>
            </a:extLst>
          </p:cNvPr>
          <p:cNvSpPr>
            <a:spLocks noGrp="1"/>
          </p:cNvSpPr>
          <p:nvPr>
            <p:ph type="title"/>
          </p:nvPr>
        </p:nvSpPr>
        <p:spPr/>
        <p:txBody>
          <a:bodyPr/>
          <a:lstStyle/>
          <a:p>
            <a:pPr algn="ctr"/>
            <a:r>
              <a:rPr lang="de-CH"/>
              <a:t>Rabbiner Hirschs Lehren</a:t>
            </a:r>
            <a:endParaRPr lang="de-CH" dirty="0"/>
          </a:p>
        </p:txBody>
      </p:sp>
      <p:sp>
        <p:nvSpPr>
          <p:cNvPr id="3" name="Inhaltsplatzhalter 2">
            <a:extLst>
              <a:ext uri="{FF2B5EF4-FFF2-40B4-BE49-F238E27FC236}">
                <a16:creationId xmlns:a16="http://schemas.microsoft.com/office/drawing/2014/main" id="{8E9B8801-EBE5-4373-A271-6D46E7187BF0}"/>
              </a:ext>
            </a:extLst>
          </p:cNvPr>
          <p:cNvSpPr>
            <a:spLocks noGrp="1"/>
          </p:cNvSpPr>
          <p:nvPr>
            <p:ph idx="1"/>
          </p:nvPr>
        </p:nvSpPr>
        <p:spPr/>
        <p:txBody>
          <a:bodyPr/>
          <a:lstStyle/>
          <a:p>
            <a:r>
              <a:rPr lang="de-CH" dirty="0"/>
              <a:t>I. </a:t>
            </a:r>
            <a:r>
              <a:rPr lang="de-CH" dirty="0" err="1"/>
              <a:t>Rambam</a:t>
            </a:r>
            <a:r>
              <a:rPr lang="de-CH" dirty="0"/>
              <a:t>-Kritik</a:t>
            </a:r>
          </a:p>
          <a:p>
            <a:r>
              <a:rPr lang="de-CH" dirty="0"/>
              <a:t>II. Kritik an den </a:t>
            </a:r>
            <a:r>
              <a:rPr lang="de-CH" dirty="0" err="1"/>
              <a:t>Owojs</a:t>
            </a:r>
            <a:endParaRPr lang="de-CH" dirty="0"/>
          </a:p>
          <a:p>
            <a:r>
              <a:rPr lang="de-CH" dirty="0"/>
              <a:t>III. Hinterfragung der </a:t>
            </a:r>
            <a:r>
              <a:rPr lang="de-CH" i="1" dirty="0" err="1"/>
              <a:t>Aggedeto</a:t>
            </a:r>
            <a:r>
              <a:rPr lang="de-CH" dirty="0"/>
              <a:t> und Wissenschaft im Talmud</a:t>
            </a:r>
          </a:p>
          <a:p>
            <a:r>
              <a:rPr lang="de-CH" dirty="0"/>
              <a:t>IV. Kabbala-Kritik</a:t>
            </a:r>
          </a:p>
          <a:p>
            <a:r>
              <a:rPr lang="de-CH" dirty="0"/>
              <a:t>V. Kopfbedeckung im geschlossenen Raum</a:t>
            </a:r>
          </a:p>
          <a:p>
            <a:r>
              <a:rPr lang="de-CH" dirty="0"/>
              <a:t>VI. Die «</a:t>
            </a:r>
            <a:r>
              <a:rPr lang="de-CH" i="1" dirty="0"/>
              <a:t>Trennungsorthodoxie</a:t>
            </a:r>
            <a:r>
              <a:rPr lang="de-CH" dirty="0"/>
              <a:t>»</a:t>
            </a:r>
          </a:p>
          <a:p>
            <a:r>
              <a:rPr lang="de-CH" dirty="0"/>
              <a:t>VII. Gegen die Kooperation mit Zionisten</a:t>
            </a:r>
          </a:p>
          <a:p>
            <a:r>
              <a:rPr lang="de-CH" dirty="0"/>
              <a:t>VIII. </a:t>
            </a:r>
            <a:r>
              <a:rPr lang="de-CH" i="1" dirty="0"/>
              <a:t>Tora im </a:t>
            </a:r>
            <a:r>
              <a:rPr lang="de-CH" i="1" dirty="0" err="1"/>
              <a:t>Derech</a:t>
            </a:r>
            <a:r>
              <a:rPr lang="de-CH" i="1" dirty="0"/>
              <a:t> </a:t>
            </a:r>
            <a:r>
              <a:rPr lang="de-CH" i="1" dirty="0" err="1"/>
              <a:t>Eretz</a:t>
            </a:r>
            <a:endParaRPr lang="de-CH" i="1" dirty="0"/>
          </a:p>
          <a:p>
            <a:endParaRPr lang="de-CH" dirty="0"/>
          </a:p>
        </p:txBody>
      </p:sp>
    </p:spTree>
    <p:extLst>
      <p:ext uri="{BB962C8B-B14F-4D97-AF65-F5344CB8AC3E}">
        <p14:creationId xmlns:p14="http://schemas.microsoft.com/office/powerpoint/2010/main" val="288409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79AE-A057-4672-BA06-16AF26F56EDC}"/>
              </a:ext>
            </a:extLst>
          </p:cNvPr>
          <p:cNvSpPr>
            <a:spLocks noGrp="1"/>
          </p:cNvSpPr>
          <p:nvPr>
            <p:ph type="title"/>
          </p:nvPr>
        </p:nvSpPr>
        <p:spPr>
          <a:xfrm>
            <a:off x="1371600" y="428626"/>
            <a:ext cx="9597398" cy="2647950"/>
          </a:xfrm>
        </p:spPr>
        <p:txBody>
          <a:bodyPr>
            <a:normAutofit fontScale="90000"/>
          </a:bodyPr>
          <a:lstStyle/>
          <a:p>
            <a:pPr algn="ctr"/>
            <a:r>
              <a:rPr lang="de-CH" sz="2400" b="1" dirty="0"/>
              <a:t>I. </a:t>
            </a:r>
            <a:r>
              <a:rPr lang="de-CH" sz="2400" b="1" dirty="0" err="1"/>
              <a:t>Rambam</a:t>
            </a:r>
            <a:r>
              <a:rPr lang="de-CH" sz="2400" b="1" dirty="0"/>
              <a:t>-Kritik</a:t>
            </a:r>
            <a:br>
              <a:rPr lang="de-CH" dirty="0"/>
            </a:br>
            <a:r>
              <a:rPr lang="de-CH" sz="2000" i="1" dirty="0"/>
              <a:t>«Dieser grosse Mann…hat…nicht schöpferisch das Judentum aus sich selbst entwickelt…seine eigentümliche Geistesrichtung war arabisch-griechisch…Er drang  von aussen ins Judentum und brachte Ansichten mit, die ihm anderweitig feststanden. Höchstes Ziel auch ihm: Selbstvervollkommnung durch Erkenntnis der Wahrheit; ihr das Praktische untergeordnet…Seine Nachfolger begnügten sich…den </a:t>
            </a:r>
            <a:r>
              <a:rPr lang="de-CH" sz="2000" i="1" dirty="0" err="1"/>
              <a:t>Maureh</a:t>
            </a:r>
            <a:r>
              <a:rPr lang="de-CH" sz="2000" i="1" dirty="0"/>
              <a:t> zu studieren, aber das </a:t>
            </a:r>
            <a:r>
              <a:rPr lang="de-CH" sz="2000" i="1" dirty="0" err="1"/>
              <a:t>Judenthum</a:t>
            </a:r>
            <a:r>
              <a:rPr lang="de-CH" sz="2000" i="1" dirty="0"/>
              <a:t>, </a:t>
            </a:r>
            <a:r>
              <a:rPr lang="de-CH" sz="2000" i="1" dirty="0" err="1"/>
              <a:t>Thnach</a:t>
            </a:r>
            <a:r>
              <a:rPr lang="de-CH" sz="2000" i="1" dirty="0"/>
              <a:t> und Schass als Wissenschaft, blieb verwahrlost…Aber man hätte doch nur einmal die Frage stellen sollen: Ist denn Moses </a:t>
            </a:r>
            <a:r>
              <a:rPr lang="de-CH" sz="2000" i="1" dirty="0" err="1"/>
              <a:t>ben</a:t>
            </a:r>
            <a:r>
              <a:rPr lang="de-CH" sz="2000" i="1" dirty="0"/>
              <a:t> </a:t>
            </a:r>
            <a:r>
              <a:rPr lang="de-CH" sz="2000" i="1" dirty="0" err="1"/>
              <a:t>Maimon</a:t>
            </a:r>
            <a:r>
              <a:rPr lang="de-CH" sz="2000" i="1" dirty="0"/>
              <a:t>, oder Moses </a:t>
            </a:r>
            <a:r>
              <a:rPr lang="de-CH" sz="2000" i="1" dirty="0" err="1"/>
              <a:t>ben</a:t>
            </a:r>
            <a:r>
              <a:rPr lang="de-CH" sz="2000" i="1" dirty="0"/>
              <a:t> Mendel, sind sie denn wirklich Moses </a:t>
            </a:r>
            <a:r>
              <a:rPr lang="de-CH" sz="2000" i="1" dirty="0" err="1"/>
              <a:t>ben</a:t>
            </a:r>
            <a:r>
              <a:rPr lang="de-CH" sz="2000" i="1" dirty="0"/>
              <a:t> </a:t>
            </a:r>
            <a:r>
              <a:rPr lang="de-CH" sz="2000" i="1" dirty="0" err="1"/>
              <a:t>Amram</a:t>
            </a:r>
            <a:r>
              <a:rPr lang="de-CH" sz="2000" i="1" dirty="0"/>
              <a:t>» (19 Briefe über das Judentum, 18.Brief)</a:t>
            </a:r>
            <a:br>
              <a:rPr lang="de-CH" dirty="0"/>
            </a:br>
            <a:endParaRPr lang="de-CH" dirty="0"/>
          </a:p>
        </p:txBody>
      </p:sp>
      <p:sp>
        <p:nvSpPr>
          <p:cNvPr id="3" name="Textplatzhalter 2">
            <a:extLst>
              <a:ext uri="{FF2B5EF4-FFF2-40B4-BE49-F238E27FC236}">
                <a16:creationId xmlns:a16="http://schemas.microsoft.com/office/drawing/2014/main" id="{10981662-836F-4D93-8D7A-CA1F49D62427}"/>
              </a:ext>
            </a:extLst>
          </p:cNvPr>
          <p:cNvSpPr>
            <a:spLocks noGrp="1"/>
          </p:cNvSpPr>
          <p:nvPr>
            <p:ph type="body" idx="1"/>
          </p:nvPr>
        </p:nvSpPr>
        <p:spPr>
          <a:xfrm>
            <a:off x="1371600" y="3324225"/>
            <a:ext cx="4443984" cy="962025"/>
          </a:xfrm>
        </p:spPr>
        <p:txBody>
          <a:bodyPr/>
          <a:lstStyle/>
          <a:p>
            <a:pPr algn="ctr"/>
            <a:r>
              <a:rPr lang="de-CH" dirty="0"/>
              <a:t>Gruppen im </a:t>
            </a:r>
            <a:r>
              <a:rPr lang="de-CH" dirty="0" err="1"/>
              <a:t>charedischen</a:t>
            </a:r>
            <a:r>
              <a:rPr lang="de-CH" dirty="0"/>
              <a:t> Judentum</a:t>
            </a:r>
          </a:p>
        </p:txBody>
      </p:sp>
      <p:sp>
        <p:nvSpPr>
          <p:cNvPr id="4" name="Inhaltsplatzhalter 3">
            <a:extLst>
              <a:ext uri="{FF2B5EF4-FFF2-40B4-BE49-F238E27FC236}">
                <a16:creationId xmlns:a16="http://schemas.microsoft.com/office/drawing/2014/main" id="{F0B0DFFD-F6DB-4921-A866-7DAC6848B43F}"/>
              </a:ext>
            </a:extLst>
          </p:cNvPr>
          <p:cNvSpPr>
            <a:spLocks noGrp="1"/>
          </p:cNvSpPr>
          <p:nvPr>
            <p:ph sz="half" idx="2"/>
          </p:nvPr>
        </p:nvSpPr>
        <p:spPr>
          <a:xfrm>
            <a:off x="1371600" y="4533898"/>
            <a:ext cx="4443984" cy="1895476"/>
          </a:xfrm>
        </p:spPr>
        <p:txBody>
          <a:bodyPr>
            <a:normAutofit fontScale="85000" lnSpcReduction="10000"/>
          </a:bodyPr>
          <a:lstStyle/>
          <a:p>
            <a:pPr algn="just"/>
            <a:r>
              <a:rPr lang="de-CH" sz="1800" dirty="0"/>
              <a:t>Zensur der hebräischen Ausgaben von den 19. Briefen in 1948 von 1960 in Israel.</a:t>
            </a:r>
          </a:p>
          <a:p>
            <a:pPr algn="just"/>
            <a:r>
              <a:rPr lang="de-DE" sz="1800" dirty="0"/>
              <a:t>Leichterer Umgang mit Hirschs Kritik am More </a:t>
            </a:r>
            <a:r>
              <a:rPr lang="de-DE" sz="1800" dirty="0" err="1"/>
              <a:t>Newuchim</a:t>
            </a:r>
            <a:r>
              <a:rPr lang="de-DE" sz="1800" dirty="0"/>
              <a:t>; es wird erklärt, dass Rabbiner Hirsch die Wirkung des More kritisierte, nicht den </a:t>
            </a:r>
            <a:r>
              <a:rPr lang="de-DE" sz="1800" dirty="0" err="1"/>
              <a:t>Rambam</a:t>
            </a:r>
            <a:r>
              <a:rPr lang="de-DE" sz="1800" dirty="0"/>
              <a:t> selbst, weil die Reform sich auf der Moral und Philosophie des </a:t>
            </a:r>
            <a:r>
              <a:rPr lang="de-DE" sz="1800" dirty="0" err="1"/>
              <a:t>Moreh</a:t>
            </a:r>
            <a:r>
              <a:rPr lang="de-DE" sz="1800" dirty="0"/>
              <a:t> basierte. (Isidor </a:t>
            </a:r>
            <a:r>
              <a:rPr lang="de-DE" sz="1800" dirty="0" err="1"/>
              <a:t>Grunfeld</a:t>
            </a:r>
            <a:r>
              <a:rPr lang="de-DE" sz="1800" dirty="0"/>
              <a:t>, </a:t>
            </a:r>
            <a:r>
              <a:rPr lang="de-DE" sz="1800" dirty="0" err="1"/>
              <a:t>Judaism</a:t>
            </a:r>
            <a:r>
              <a:rPr lang="de-DE" sz="1800" dirty="0"/>
              <a:t> </a:t>
            </a:r>
            <a:r>
              <a:rPr lang="de-DE" sz="1800" dirty="0" err="1"/>
              <a:t>Eternal</a:t>
            </a:r>
            <a:r>
              <a:rPr lang="de-DE" sz="1800" dirty="0"/>
              <a:t>, 1956, 2:240) </a:t>
            </a:r>
          </a:p>
          <a:p>
            <a:pPr algn="just"/>
            <a:endParaRPr lang="de-CH" sz="1800" dirty="0"/>
          </a:p>
        </p:txBody>
      </p:sp>
      <p:sp>
        <p:nvSpPr>
          <p:cNvPr id="5" name="Textplatzhalter 4">
            <a:extLst>
              <a:ext uri="{FF2B5EF4-FFF2-40B4-BE49-F238E27FC236}">
                <a16:creationId xmlns:a16="http://schemas.microsoft.com/office/drawing/2014/main" id="{F0C903B8-C585-4DEF-B366-9C307DBD8B70}"/>
              </a:ext>
            </a:extLst>
          </p:cNvPr>
          <p:cNvSpPr>
            <a:spLocks noGrp="1"/>
          </p:cNvSpPr>
          <p:nvPr>
            <p:ph type="body" sz="quarter" idx="3"/>
          </p:nvPr>
        </p:nvSpPr>
        <p:spPr>
          <a:xfrm>
            <a:off x="6525014" y="3076575"/>
            <a:ext cx="4443984" cy="876299"/>
          </a:xfrm>
        </p:spPr>
        <p:txBody>
          <a:bodyPr/>
          <a:lstStyle/>
          <a:p>
            <a:pPr algn="ctr"/>
            <a:r>
              <a:rPr lang="de-CH" dirty="0"/>
              <a:t>Gruppen innerhalb der </a:t>
            </a:r>
            <a:r>
              <a:rPr lang="de-CH" dirty="0" err="1"/>
              <a:t>Dati</a:t>
            </a:r>
            <a:r>
              <a:rPr lang="de-CH" dirty="0"/>
              <a:t> </a:t>
            </a:r>
            <a:r>
              <a:rPr lang="de-CH" dirty="0" err="1"/>
              <a:t>Leumi</a:t>
            </a:r>
            <a:r>
              <a:rPr lang="de-CH" dirty="0"/>
              <a:t>/MO</a:t>
            </a:r>
          </a:p>
        </p:txBody>
      </p:sp>
      <p:sp>
        <p:nvSpPr>
          <p:cNvPr id="6" name="Inhaltsplatzhalter 5">
            <a:extLst>
              <a:ext uri="{FF2B5EF4-FFF2-40B4-BE49-F238E27FC236}">
                <a16:creationId xmlns:a16="http://schemas.microsoft.com/office/drawing/2014/main" id="{B15D7217-82B5-4911-8990-FAD4A98E9741}"/>
              </a:ext>
            </a:extLst>
          </p:cNvPr>
          <p:cNvSpPr>
            <a:spLocks noGrp="1"/>
          </p:cNvSpPr>
          <p:nvPr>
            <p:ph sz="quarter" idx="4"/>
          </p:nvPr>
        </p:nvSpPr>
        <p:spPr>
          <a:xfrm>
            <a:off x="6525014" y="3952874"/>
            <a:ext cx="4443984" cy="2828926"/>
          </a:xfrm>
        </p:spPr>
        <p:txBody>
          <a:bodyPr>
            <a:noAutofit/>
          </a:bodyPr>
          <a:lstStyle/>
          <a:p>
            <a:pPr algn="just"/>
            <a:r>
              <a:rPr lang="de-CH" sz="1400" dirty="0"/>
              <a:t>Der </a:t>
            </a:r>
            <a:r>
              <a:rPr lang="de-CH" sz="1400" dirty="0" err="1"/>
              <a:t>Rambam</a:t>
            </a:r>
            <a:r>
              <a:rPr lang="de-CH" sz="1400" dirty="0"/>
              <a:t> spielt eine sehr wichtige Rolle, da die </a:t>
            </a:r>
            <a:r>
              <a:rPr lang="de-CH" sz="1400" i="1" dirty="0" err="1"/>
              <a:t>Mischne</a:t>
            </a:r>
            <a:r>
              <a:rPr lang="de-CH" sz="1400" i="1" dirty="0"/>
              <a:t> Tora </a:t>
            </a:r>
            <a:r>
              <a:rPr lang="de-CH" sz="1400" dirty="0"/>
              <a:t>auch </a:t>
            </a:r>
            <a:r>
              <a:rPr lang="de-CH" sz="1400" dirty="0" err="1"/>
              <a:t>Halochos</a:t>
            </a:r>
            <a:r>
              <a:rPr lang="de-CH" sz="1400" dirty="0"/>
              <a:t> für einen eigenen Staat und für die Landwirtschaft in Israel enthält</a:t>
            </a:r>
          </a:p>
          <a:p>
            <a:pPr algn="just"/>
            <a:endParaRPr lang="de-CH" sz="1400" dirty="0"/>
          </a:p>
          <a:p>
            <a:pPr algn="just"/>
            <a:r>
              <a:rPr lang="de-CH" sz="1400" dirty="0"/>
              <a:t>Härtere Kritik von Rav Zwi Jehuda </a:t>
            </a:r>
            <a:r>
              <a:rPr lang="de-CH" sz="1400" dirty="0" err="1"/>
              <a:t>Kook</a:t>
            </a:r>
            <a:r>
              <a:rPr lang="de-CH" sz="1400" dirty="0"/>
              <a:t>: </a:t>
            </a:r>
          </a:p>
          <a:p>
            <a:pPr marL="0" indent="0" algn="r">
              <a:buNone/>
            </a:pPr>
            <a:r>
              <a:rPr lang="he-IL" sz="1800" dirty="0">
                <a:cs typeface="+mj-cs"/>
              </a:rPr>
              <a:t>הירש לא היה בר הכי לבקר את הרמב"ם ...איך שהירש מדבר על הרמב"ם זו חוצפה</a:t>
            </a:r>
            <a:r>
              <a:rPr lang="de-CH" sz="1800" dirty="0">
                <a:cs typeface="+mj-cs"/>
              </a:rPr>
              <a:t> </a:t>
            </a:r>
          </a:p>
          <a:p>
            <a:pPr marL="0" indent="0" algn="just">
              <a:buNone/>
            </a:pPr>
            <a:r>
              <a:rPr lang="de-CH" sz="1400" dirty="0"/>
              <a:t>                (</a:t>
            </a:r>
            <a:r>
              <a:rPr lang="de-CH" sz="1400" dirty="0" err="1"/>
              <a:t>Sichot</a:t>
            </a:r>
            <a:r>
              <a:rPr lang="de-CH" sz="1400" dirty="0"/>
              <a:t> </a:t>
            </a:r>
            <a:r>
              <a:rPr lang="de-CH" sz="1400" dirty="0" err="1"/>
              <a:t>haRav</a:t>
            </a:r>
            <a:r>
              <a:rPr lang="de-CH" sz="1400" dirty="0"/>
              <a:t> Zwi Jehuda al </a:t>
            </a:r>
            <a:r>
              <a:rPr lang="de-CH" sz="1400" dirty="0" err="1"/>
              <a:t>Orot</a:t>
            </a:r>
            <a:r>
              <a:rPr lang="de-CH" sz="1400" dirty="0"/>
              <a:t>, 2006, S. 56)</a:t>
            </a:r>
          </a:p>
        </p:txBody>
      </p:sp>
    </p:spTree>
    <p:extLst>
      <p:ext uri="{BB962C8B-B14F-4D97-AF65-F5344CB8AC3E}">
        <p14:creationId xmlns:p14="http://schemas.microsoft.com/office/powerpoint/2010/main" val="60942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79AE-A057-4672-BA06-16AF26F56EDC}"/>
              </a:ext>
            </a:extLst>
          </p:cNvPr>
          <p:cNvSpPr>
            <a:spLocks noGrp="1"/>
          </p:cNvSpPr>
          <p:nvPr>
            <p:ph type="title"/>
          </p:nvPr>
        </p:nvSpPr>
        <p:spPr>
          <a:xfrm>
            <a:off x="1371600" y="685800"/>
            <a:ext cx="9601200" cy="1733550"/>
          </a:xfrm>
        </p:spPr>
        <p:txBody>
          <a:bodyPr>
            <a:normAutofit fontScale="90000"/>
          </a:bodyPr>
          <a:lstStyle/>
          <a:p>
            <a:pPr algn="ctr"/>
            <a:r>
              <a:rPr lang="de-CH" sz="2700" b="1" dirty="0"/>
              <a:t>II. Kritik an den </a:t>
            </a:r>
            <a:r>
              <a:rPr lang="de-CH" sz="2700" b="1" i="1" dirty="0" err="1"/>
              <a:t>Owojs</a:t>
            </a:r>
            <a:br>
              <a:rPr lang="de-CH" sz="2000" b="1" dirty="0"/>
            </a:br>
            <a:br>
              <a:rPr lang="de-CH" dirty="0"/>
            </a:br>
            <a:r>
              <a:rPr lang="de-CH" sz="1800" i="1" dirty="0"/>
              <a:t>Die Tora verschweigt uns die Fehler, Verirrungen und Schwächen unserer grossen Männer nicht…in Wahrheit werden unsere grossen Männer durch die Fehler…grösser und lehrreicher </a:t>
            </a:r>
            <a:r>
              <a:rPr lang="de-CH" sz="1800" dirty="0"/>
              <a:t>(Hirsch zu </a:t>
            </a:r>
            <a:r>
              <a:rPr lang="de-CH" sz="1800" dirty="0" err="1"/>
              <a:t>Bereschit</a:t>
            </a:r>
            <a:r>
              <a:rPr lang="de-CH" sz="1800" dirty="0"/>
              <a:t> 12, 10-13)</a:t>
            </a:r>
            <a:br>
              <a:rPr lang="de-CH" sz="1800" dirty="0"/>
            </a:br>
            <a:r>
              <a:rPr lang="de-CH" sz="1800" i="1" dirty="0"/>
              <a:t>Der scheidende Gegensatz unter den Enkeln Abrahams hatte seinen Ursprung in der fehlerhaften Erziehung</a:t>
            </a:r>
            <a:r>
              <a:rPr lang="de-CH" sz="1800" dirty="0"/>
              <a:t>…(</a:t>
            </a:r>
            <a:r>
              <a:rPr lang="de-CH" sz="1800" dirty="0" err="1"/>
              <a:t>ebd</a:t>
            </a:r>
            <a:r>
              <a:rPr lang="de-CH" sz="1800" dirty="0"/>
              <a:t>, 25, 27)</a:t>
            </a:r>
            <a:br>
              <a:rPr lang="de-CH" sz="1800" dirty="0"/>
            </a:br>
            <a:br>
              <a:rPr lang="de-CH" sz="1800" dirty="0"/>
            </a:br>
            <a:endParaRPr lang="de-CH" dirty="0"/>
          </a:p>
        </p:txBody>
      </p:sp>
      <p:sp>
        <p:nvSpPr>
          <p:cNvPr id="3" name="Textplatzhalter 2">
            <a:extLst>
              <a:ext uri="{FF2B5EF4-FFF2-40B4-BE49-F238E27FC236}">
                <a16:creationId xmlns:a16="http://schemas.microsoft.com/office/drawing/2014/main" id="{10981662-836F-4D93-8D7A-CA1F49D62427}"/>
              </a:ext>
            </a:extLst>
          </p:cNvPr>
          <p:cNvSpPr>
            <a:spLocks noGrp="1"/>
          </p:cNvSpPr>
          <p:nvPr>
            <p:ph type="body" idx="1"/>
          </p:nvPr>
        </p:nvSpPr>
        <p:spPr>
          <a:xfrm>
            <a:off x="1371600" y="2876550"/>
            <a:ext cx="4443984" cy="923924"/>
          </a:xfrm>
        </p:spPr>
        <p:txBody>
          <a:bodyPr/>
          <a:lstStyle/>
          <a:p>
            <a:pPr algn="ctr"/>
            <a:r>
              <a:rPr lang="de-CH" dirty="0"/>
              <a:t>Gruppen im </a:t>
            </a:r>
            <a:r>
              <a:rPr lang="de-CH" dirty="0" err="1"/>
              <a:t>charedischen</a:t>
            </a:r>
            <a:r>
              <a:rPr lang="de-CH" dirty="0"/>
              <a:t> Judentum</a:t>
            </a:r>
          </a:p>
        </p:txBody>
      </p:sp>
      <p:sp>
        <p:nvSpPr>
          <p:cNvPr id="4" name="Inhaltsplatzhalter 3">
            <a:extLst>
              <a:ext uri="{FF2B5EF4-FFF2-40B4-BE49-F238E27FC236}">
                <a16:creationId xmlns:a16="http://schemas.microsoft.com/office/drawing/2014/main" id="{F0B0DFFD-F6DB-4921-A866-7DAC6848B43F}"/>
              </a:ext>
            </a:extLst>
          </p:cNvPr>
          <p:cNvSpPr>
            <a:spLocks noGrp="1"/>
          </p:cNvSpPr>
          <p:nvPr>
            <p:ph sz="half" idx="2"/>
          </p:nvPr>
        </p:nvSpPr>
        <p:spPr>
          <a:xfrm>
            <a:off x="1371600" y="4257674"/>
            <a:ext cx="4443984" cy="2600325"/>
          </a:xfrm>
        </p:spPr>
        <p:txBody>
          <a:bodyPr>
            <a:normAutofit fontScale="85000" lnSpcReduction="20000"/>
          </a:bodyPr>
          <a:lstStyle/>
          <a:p>
            <a:r>
              <a:rPr lang="de-CH" sz="2800" dirty="0"/>
              <a:t>Im </a:t>
            </a:r>
            <a:r>
              <a:rPr lang="de-CH" sz="2800" i="1" dirty="0"/>
              <a:t>Sefer </a:t>
            </a:r>
            <a:r>
              <a:rPr lang="de-CH" sz="2800" i="1" dirty="0" err="1"/>
              <a:t>Imrej</a:t>
            </a:r>
            <a:r>
              <a:rPr lang="de-CH" sz="2800" i="1" dirty="0"/>
              <a:t> </a:t>
            </a:r>
            <a:r>
              <a:rPr lang="de-CH" sz="2800" i="1" dirty="0" err="1"/>
              <a:t>Shefer</a:t>
            </a:r>
            <a:r>
              <a:rPr lang="de-CH" sz="2800" i="1" dirty="0"/>
              <a:t>, </a:t>
            </a:r>
            <a:r>
              <a:rPr lang="de-CH" sz="2800" dirty="0"/>
              <a:t>2008, S. 344, wo es darum geht wie man </a:t>
            </a:r>
            <a:r>
              <a:rPr lang="de-CH" sz="2800" dirty="0" err="1"/>
              <a:t>Tanach</a:t>
            </a:r>
            <a:r>
              <a:rPr lang="de-CH" sz="2800" dirty="0"/>
              <a:t> an </a:t>
            </a:r>
            <a:r>
              <a:rPr lang="de-CH" sz="2800" dirty="0" err="1"/>
              <a:t>charedischen</a:t>
            </a:r>
            <a:r>
              <a:rPr lang="de-CH" sz="2800" dirty="0"/>
              <a:t> Schulen unterrichten soll, schreibt ein Rav Schapiro: </a:t>
            </a:r>
          </a:p>
          <a:p>
            <a:r>
              <a:rPr lang="he-IL" sz="2800" dirty="0"/>
              <a:t>כך לא כותבים על האבות...וזה ניצוץ של האוניברסיטה</a:t>
            </a:r>
            <a:endParaRPr lang="de-CH" sz="2800" dirty="0"/>
          </a:p>
          <a:p>
            <a:pPr marL="0" indent="0">
              <a:buNone/>
            </a:pPr>
            <a:endParaRPr lang="de-CH" dirty="0"/>
          </a:p>
          <a:p>
            <a:pPr marL="0" indent="0">
              <a:buNone/>
            </a:pPr>
            <a:endParaRPr lang="de-CH" dirty="0"/>
          </a:p>
        </p:txBody>
      </p:sp>
      <p:sp>
        <p:nvSpPr>
          <p:cNvPr id="5" name="Textplatzhalter 4">
            <a:extLst>
              <a:ext uri="{FF2B5EF4-FFF2-40B4-BE49-F238E27FC236}">
                <a16:creationId xmlns:a16="http://schemas.microsoft.com/office/drawing/2014/main" id="{F0C903B8-C585-4DEF-B366-9C307DBD8B70}"/>
              </a:ext>
            </a:extLst>
          </p:cNvPr>
          <p:cNvSpPr>
            <a:spLocks noGrp="1"/>
          </p:cNvSpPr>
          <p:nvPr>
            <p:ph type="body" sz="quarter" idx="3"/>
          </p:nvPr>
        </p:nvSpPr>
        <p:spPr>
          <a:xfrm>
            <a:off x="6525014" y="2876548"/>
            <a:ext cx="4443984" cy="923925"/>
          </a:xfrm>
        </p:spPr>
        <p:txBody>
          <a:bodyPr/>
          <a:lstStyle/>
          <a:p>
            <a:pPr algn="ctr"/>
            <a:r>
              <a:rPr lang="de-CH" dirty="0"/>
              <a:t>Gruppen innerhalb der </a:t>
            </a:r>
            <a:r>
              <a:rPr lang="de-CH" dirty="0" err="1"/>
              <a:t>Dati</a:t>
            </a:r>
            <a:r>
              <a:rPr lang="de-CH" dirty="0"/>
              <a:t> </a:t>
            </a:r>
            <a:r>
              <a:rPr lang="de-CH" dirty="0" err="1"/>
              <a:t>Leumi</a:t>
            </a:r>
            <a:r>
              <a:rPr lang="de-CH" dirty="0"/>
              <a:t>/MO</a:t>
            </a:r>
          </a:p>
        </p:txBody>
      </p:sp>
      <p:sp>
        <p:nvSpPr>
          <p:cNvPr id="6" name="Inhaltsplatzhalter 5">
            <a:extLst>
              <a:ext uri="{FF2B5EF4-FFF2-40B4-BE49-F238E27FC236}">
                <a16:creationId xmlns:a16="http://schemas.microsoft.com/office/drawing/2014/main" id="{B15D7217-82B5-4911-8990-FAD4A98E9741}"/>
              </a:ext>
            </a:extLst>
          </p:cNvPr>
          <p:cNvSpPr>
            <a:spLocks noGrp="1"/>
          </p:cNvSpPr>
          <p:nvPr>
            <p:ph sz="quarter" idx="4"/>
          </p:nvPr>
        </p:nvSpPr>
        <p:spPr>
          <a:xfrm>
            <a:off x="6525014" y="3905250"/>
            <a:ext cx="4443984" cy="2952750"/>
          </a:xfrm>
        </p:spPr>
        <p:txBody>
          <a:bodyPr>
            <a:normAutofit fontScale="85000" lnSpcReduction="20000"/>
          </a:bodyPr>
          <a:lstStyle/>
          <a:p>
            <a:pPr marL="0" indent="0">
              <a:buNone/>
            </a:pPr>
            <a:endParaRPr lang="de-CH" dirty="0"/>
          </a:p>
          <a:p>
            <a:r>
              <a:rPr lang="de-CH" dirty="0">
                <a:solidFill>
                  <a:schemeClr val="tx1"/>
                </a:solidFill>
              </a:rPr>
              <a:t>www.thetorah.com </a:t>
            </a:r>
            <a:r>
              <a:rPr lang="de-CH" dirty="0"/>
              <a:t>ist textkritisch und kritisch gegenüber den Persönlichkeiten des </a:t>
            </a:r>
            <a:r>
              <a:rPr lang="de-CH" dirty="0" err="1"/>
              <a:t>Tanach</a:t>
            </a:r>
            <a:endParaRPr lang="he-IL" dirty="0"/>
          </a:p>
          <a:p>
            <a:r>
              <a:rPr lang="de-CH" dirty="0"/>
              <a:t>Rav A.I. </a:t>
            </a:r>
            <a:r>
              <a:rPr lang="de-CH" dirty="0" err="1"/>
              <a:t>Kook</a:t>
            </a:r>
            <a:r>
              <a:rPr lang="de-CH" dirty="0"/>
              <a:t> war für einen kritischen Umgang mit den Personen im </a:t>
            </a:r>
            <a:r>
              <a:rPr lang="de-CH" dirty="0" err="1"/>
              <a:t>Tanach</a:t>
            </a:r>
            <a:r>
              <a:rPr lang="de-CH" dirty="0"/>
              <a:t>:</a:t>
            </a:r>
          </a:p>
          <a:p>
            <a:pPr marL="0" indent="0" algn="r">
              <a:buNone/>
            </a:pPr>
            <a:r>
              <a:rPr lang="he-IL" sz="2400" dirty="0"/>
              <a:t>לפעמים הננו מוצאים ע"פ גדולי ישראל הערות של מחאות על מעשים של רבים וגדולים מגדולי האומה אבותינו מלכיה נביאיה וכהניה</a:t>
            </a:r>
          </a:p>
          <a:p>
            <a:pPr marL="0" indent="0" algn="r">
              <a:buNone/>
            </a:pPr>
            <a:r>
              <a:rPr lang="de-CH" dirty="0"/>
              <a:t>(</a:t>
            </a:r>
            <a:r>
              <a:rPr lang="de-CH" dirty="0" err="1"/>
              <a:t>Maamar</a:t>
            </a:r>
            <a:r>
              <a:rPr lang="de-CH" dirty="0"/>
              <a:t> </a:t>
            </a:r>
            <a:r>
              <a:rPr lang="de-CH" dirty="0" err="1"/>
              <a:t>haReiyah</a:t>
            </a:r>
            <a:r>
              <a:rPr lang="de-CH" dirty="0"/>
              <a:t>, S.509)</a:t>
            </a:r>
          </a:p>
        </p:txBody>
      </p:sp>
    </p:spTree>
    <p:extLst>
      <p:ext uri="{BB962C8B-B14F-4D97-AF65-F5344CB8AC3E}">
        <p14:creationId xmlns:p14="http://schemas.microsoft.com/office/powerpoint/2010/main" val="3426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79AE-A057-4672-BA06-16AF26F56EDC}"/>
              </a:ext>
            </a:extLst>
          </p:cNvPr>
          <p:cNvSpPr>
            <a:spLocks noGrp="1"/>
          </p:cNvSpPr>
          <p:nvPr>
            <p:ph type="title"/>
          </p:nvPr>
        </p:nvSpPr>
        <p:spPr>
          <a:xfrm>
            <a:off x="1371600" y="685799"/>
            <a:ext cx="9601200" cy="1857375"/>
          </a:xfrm>
        </p:spPr>
        <p:txBody>
          <a:bodyPr>
            <a:normAutofit fontScale="90000"/>
          </a:bodyPr>
          <a:lstStyle/>
          <a:p>
            <a:pPr algn="ctr"/>
            <a:r>
              <a:rPr lang="de-CH" sz="2700" b="1" dirty="0"/>
              <a:t>III. Hinterfragung der </a:t>
            </a:r>
            <a:r>
              <a:rPr lang="de-CH" sz="2700" b="1" i="1" dirty="0" err="1"/>
              <a:t>Aggedeto</a:t>
            </a:r>
            <a:r>
              <a:rPr lang="de-CH" sz="2700" b="1" dirty="0"/>
              <a:t> und Wissenschaft im Talmud</a:t>
            </a:r>
            <a:br>
              <a:rPr lang="de-CH" dirty="0"/>
            </a:br>
            <a:br>
              <a:rPr lang="de-CH" dirty="0"/>
            </a:br>
            <a:r>
              <a:rPr lang="de-CH" sz="2400" i="1" dirty="0"/>
              <a:t>Die Weisen haben sich auf die Wissenschaft ihrer Zeit verlassen und hatten somit in wissenschaftlichen Fällen nicht immer recht</a:t>
            </a:r>
            <a:br>
              <a:rPr lang="de-CH" sz="2400" i="1" dirty="0"/>
            </a:br>
            <a:r>
              <a:rPr lang="de-CH" sz="2400" i="1" dirty="0"/>
              <a:t>(siehe Briefe zwischen Raw Hirsch und </a:t>
            </a:r>
            <a:r>
              <a:rPr lang="de-CH" sz="2400" i="1" dirty="0" err="1"/>
              <a:t>Hile</a:t>
            </a:r>
            <a:r>
              <a:rPr lang="de-CH" sz="2400" i="1" dirty="0"/>
              <a:t> Wechsler)</a:t>
            </a:r>
            <a:endParaRPr lang="de-CH" dirty="0"/>
          </a:p>
        </p:txBody>
      </p:sp>
      <p:sp>
        <p:nvSpPr>
          <p:cNvPr id="3" name="Textplatzhalter 2">
            <a:extLst>
              <a:ext uri="{FF2B5EF4-FFF2-40B4-BE49-F238E27FC236}">
                <a16:creationId xmlns:a16="http://schemas.microsoft.com/office/drawing/2014/main" id="{10981662-836F-4D93-8D7A-CA1F49D62427}"/>
              </a:ext>
            </a:extLst>
          </p:cNvPr>
          <p:cNvSpPr>
            <a:spLocks noGrp="1"/>
          </p:cNvSpPr>
          <p:nvPr>
            <p:ph type="body" idx="1"/>
          </p:nvPr>
        </p:nvSpPr>
        <p:spPr>
          <a:xfrm>
            <a:off x="1371600" y="2340864"/>
            <a:ext cx="4443984" cy="1088135"/>
          </a:xfrm>
        </p:spPr>
        <p:txBody>
          <a:bodyPr/>
          <a:lstStyle/>
          <a:p>
            <a:pPr algn="ctr"/>
            <a:r>
              <a:rPr lang="de-CH" dirty="0"/>
              <a:t>Gruppen im </a:t>
            </a:r>
            <a:r>
              <a:rPr lang="de-CH" dirty="0" err="1"/>
              <a:t>charedischen</a:t>
            </a:r>
            <a:r>
              <a:rPr lang="de-CH" dirty="0"/>
              <a:t> Judentum</a:t>
            </a:r>
          </a:p>
        </p:txBody>
      </p:sp>
      <p:sp>
        <p:nvSpPr>
          <p:cNvPr id="4" name="Inhaltsplatzhalter 3">
            <a:extLst>
              <a:ext uri="{FF2B5EF4-FFF2-40B4-BE49-F238E27FC236}">
                <a16:creationId xmlns:a16="http://schemas.microsoft.com/office/drawing/2014/main" id="{F0B0DFFD-F6DB-4921-A866-7DAC6848B43F}"/>
              </a:ext>
            </a:extLst>
          </p:cNvPr>
          <p:cNvSpPr>
            <a:spLocks noGrp="1"/>
          </p:cNvSpPr>
          <p:nvPr>
            <p:ph sz="half" idx="2"/>
          </p:nvPr>
        </p:nvSpPr>
        <p:spPr>
          <a:xfrm>
            <a:off x="1371600" y="3428999"/>
            <a:ext cx="4443984" cy="3133725"/>
          </a:xfrm>
        </p:spPr>
        <p:txBody>
          <a:bodyPr>
            <a:normAutofit/>
          </a:bodyPr>
          <a:lstStyle/>
          <a:p>
            <a:r>
              <a:rPr lang="de-CH" dirty="0"/>
              <a:t>Briefe zwischen Rav Hirsch und Rav Wechsler bewusst aus </a:t>
            </a:r>
            <a:r>
              <a:rPr lang="de-CH" i="1" dirty="0" err="1"/>
              <a:t>Schemesch</a:t>
            </a:r>
            <a:r>
              <a:rPr lang="de-CH" i="1" dirty="0"/>
              <a:t> </a:t>
            </a:r>
            <a:r>
              <a:rPr lang="de-CH" i="1" dirty="0" err="1"/>
              <a:t>Marpe</a:t>
            </a:r>
            <a:r>
              <a:rPr lang="de-CH" dirty="0"/>
              <a:t> ausgelassen (Lawrence Kaplan, </a:t>
            </a:r>
            <a:r>
              <a:rPr lang="de-CH" i="1" dirty="0"/>
              <a:t>Torah </a:t>
            </a:r>
            <a:r>
              <a:rPr lang="de-CH" i="1" dirty="0" err="1"/>
              <a:t>uMadda</a:t>
            </a:r>
            <a:r>
              <a:rPr lang="de-CH" i="1" dirty="0"/>
              <a:t>, </a:t>
            </a:r>
            <a:r>
              <a:rPr lang="de-CH" i="1" dirty="0" err="1"/>
              <a:t>Bechol</a:t>
            </a:r>
            <a:r>
              <a:rPr lang="de-CH" i="1" dirty="0"/>
              <a:t> </a:t>
            </a:r>
            <a:r>
              <a:rPr lang="de-CH" i="1" dirty="0" err="1"/>
              <a:t>derachecha</a:t>
            </a:r>
            <a:r>
              <a:rPr lang="de-CH" i="1" dirty="0"/>
              <a:t> </a:t>
            </a:r>
            <a:r>
              <a:rPr lang="de-CH" i="1" dirty="0" err="1"/>
              <a:t>daehu</a:t>
            </a:r>
            <a:r>
              <a:rPr lang="de-CH" dirty="0"/>
              <a:t>, 1997, S. 28)</a:t>
            </a:r>
          </a:p>
          <a:p>
            <a:r>
              <a:rPr lang="de-CH" dirty="0"/>
              <a:t>Rabbi </a:t>
            </a:r>
            <a:r>
              <a:rPr lang="de-CH" dirty="0" err="1"/>
              <a:t>Slifkin</a:t>
            </a:r>
            <a:r>
              <a:rPr lang="de-CH" dirty="0"/>
              <a:t> Debatte mit Rav Moshe Schapiro, ob Rav Hirsch es wirklich so gemeint hat; Reaktion: «</a:t>
            </a:r>
            <a:r>
              <a:rPr lang="de-CH" i="1" dirty="0"/>
              <a:t>Rav Hirsch ist nicht aus unserem </a:t>
            </a:r>
            <a:r>
              <a:rPr lang="de-CH" i="1" dirty="0" err="1"/>
              <a:t>Beis</a:t>
            </a:r>
            <a:r>
              <a:rPr lang="de-CH" i="1" dirty="0"/>
              <a:t> </a:t>
            </a:r>
            <a:r>
              <a:rPr lang="de-CH" i="1" dirty="0" err="1"/>
              <a:t>Medresch</a:t>
            </a:r>
            <a:r>
              <a:rPr lang="de-CH" dirty="0"/>
              <a:t>»</a:t>
            </a:r>
          </a:p>
        </p:txBody>
      </p:sp>
      <p:sp>
        <p:nvSpPr>
          <p:cNvPr id="5" name="Textplatzhalter 4">
            <a:extLst>
              <a:ext uri="{FF2B5EF4-FFF2-40B4-BE49-F238E27FC236}">
                <a16:creationId xmlns:a16="http://schemas.microsoft.com/office/drawing/2014/main" id="{F0C903B8-C585-4DEF-B366-9C307DBD8B70}"/>
              </a:ext>
            </a:extLst>
          </p:cNvPr>
          <p:cNvSpPr>
            <a:spLocks noGrp="1"/>
          </p:cNvSpPr>
          <p:nvPr>
            <p:ph type="body" sz="quarter" idx="3"/>
          </p:nvPr>
        </p:nvSpPr>
        <p:spPr>
          <a:xfrm>
            <a:off x="6525014" y="2628900"/>
            <a:ext cx="4443984" cy="923924"/>
          </a:xfrm>
        </p:spPr>
        <p:txBody>
          <a:bodyPr/>
          <a:lstStyle/>
          <a:p>
            <a:pPr algn="ctr"/>
            <a:r>
              <a:rPr lang="de-CH" dirty="0"/>
              <a:t>Gruppen innerhalb von </a:t>
            </a:r>
            <a:r>
              <a:rPr lang="de-CH" dirty="0" err="1"/>
              <a:t>Dati</a:t>
            </a:r>
            <a:r>
              <a:rPr lang="de-CH" dirty="0"/>
              <a:t> </a:t>
            </a:r>
            <a:r>
              <a:rPr lang="de-CH" dirty="0" err="1"/>
              <a:t>Leumi</a:t>
            </a:r>
            <a:r>
              <a:rPr lang="de-CH" dirty="0"/>
              <a:t>/MO</a:t>
            </a:r>
          </a:p>
        </p:txBody>
      </p:sp>
      <p:sp>
        <p:nvSpPr>
          <p:cNvPr id="6" name="Inhaltsplatzhalter 5">
            <a:extLst>
              <a:ext uri="{FF2B5EF4-FFF2-40B4-BE49-F238E27FC236}">
                <a16:creationId xmlns:a16="http://schemas.microsoft.com/office/drawing/2014/main" id="{B15D7217-82B5-4911-8990-FAD4A98E9741}"/>
              </a:ext>
            </a:extLst>
          </p:cNvPr>
          <p:cNvSpPr>
            <a:spLocks noGrp="1"/>
          </p:cNvSpPr>
          <p:nvPr>
            <p:ph sz="quarter" idx="4"/>
          </p:nvPr>
        </p:nvSpPr>
        <p:spPr>
          <a:xfrm>
            <a:off x="6525014" y="3771900"/>
            <a:ext cx="4443984" cy="2552700"/>
          </a:xfrm>
        </p:spPr>
        <p:txBody>
          <a:bodyPr>
            <a:normAutofit/>
          </a:bodyPr>
          <a:lstStyle/>
          <a:p>
            <a:r>
              <a:rPr lang="de-CH" dirty="0"/>
              <a:t>Rabbi Moshe </a:t>
            </a:r>
            <a:r>
              <a:rPr lang="de-CH" dirty="0" err="1"/>
              <a:t>Meiselman</a:t>
            </a:r>
            <a:r>
              <a:rPr lang="de-CH" dirty="0"/>
              <a:t> (Neffe von Rav J.B. </a:t>
            </a:r>
            <a:r>
              <a:rPr lang="de-CH" dirty="0" err="1"/>
              <a:t>Soloveitshik</a:t>
            </a:r>
            <a:r>
              <a:rPr lang="de-CH" dirty="0"/>
              <a:t>), Torah, </a:t>
            </a:r>
            <a:r>
              <a:rPr lang="de-CH" dirty="0" err="1"/>
              <a:t>Chazal</a:t>
            </a:r>
            <a:r>
              <a:rPr lang="de-CH" dirty="0"/>
              <a:t> and Science (2013) erklärt den Standpunkt der Modernen Orthodoxie zur Wissenschaft, wo es u.a. wissenschaftliche Erkenntnisse von </a:t>
            </a:r>
            <a:r>
              <a:rPr lang="de-CH" i="1" dirty="0" err="1"/>
              <a:t>Chasal</a:t>
            </a:r>
            <a:r>
              <a:rPr lang="de-CH" dirty="0"/>
              <a:t> gibt, die in Frage gestellt werden. </a:t>
            </a:r>
          </a:p>
        </p:txBody>
      </p:sp>
    </p:spTree>
    <p:extLst>
      <p:ext uri="{BB962C8B-B14F-4D97-AF65-F5344CB8AC3E}">
        <p14:creationId xmlns:p14="http://schemas.microsoft.com/office/powerpoint/2010/main" val="126695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79AE-A057-4672-BA06-16AF26F56EDC}"/>
              </a:ext>
            </a:extLst>
          </p:cNvPr>
          <p:cNvSpPr>
            <a:spLocks noGrp="1"/>
          </p:cNvSpPr>
          <p:nvPr>
            <p:ph type="title"/>
          </p:nvPr>
        </p:nvSpPr>
        <p:spPr>
          <a:xfrm>
            <a:off x="1371600" y="685800"/>
            <a:ext cx="9601200" cy="1905000"/>
          </a:xfrm>
        </p:spPr>
        <p:txBody>
          <a:bodyPr>
            <a:normAutofit fontScale="90000"/>
          </a:bodyPr>
          <a:lstStyle/>
          <a:p>
            <a:pPr algn="ctr"/>
            <a:r>
              <a:rPr lang="de-CH" sz="2700" b="1" dirty="0"/>
              <a:t>IV. Kabbala-Kritik</a:t>
            </a:r>
            <a:br>
              <a:rPr lang="de-CH" sz="2000" b="1" dirty="0"/>
            </a:br>
            <a:br>
              <a:rPr lang="de-CH" dirty="0"/>
            </a:br>
            <a:r>
              <a:rPr lang="de-CH" sz="2000" dirty="0"/>
              <a:t>«</a:t>
            </a:r>
            <a:r>
              <a:rPr lang="de-CH" sz="2000" i="1" dirty="0"/>
              <a:t>Es trat eine Disziplin ins Leben…die unglücklich missverstanden worden ist und was ewiges fortschreitendes Fortentwickeln ist, als stehender Mechanismus, und was innere Erscheinung uns Begriff ist, als äussere Traumwelten begriffen worden</a:t>
            </a:r>
            <a:r>
              <a:rPr lang="de-CH" sz="2000" dirty="0"/>
              <a:t>.» (19 Briefe über das Judentum, 18. Brief) </a:t>
            </a:r>
          </a:p>
        </p:txBody>
      </p:sp>
      <p:sp>
        <p:nvSpPr>
          <p:cNvPr id="3" name="Textplatzhalter 2">
            <a:extLst>
              <a:ext uri="{FF2B5EF4-FFF2-40B4-BE49-F238E27FC236}">
                <a16:creationId xmlns:a16="http://schemas.microsoft.com/office/drawing/2014/main" id="{10981662-836F-4D93-8D7A-CA1F49D62427}"/>
              </a:ext>
            </a:extLst>
          </p:cNvPr>
          <p:cNvSpPr>
            <a:spLocks noGrp="1"/>
          </p:cNvSpPr>
          <p:nvPr>
            <p:ph type="body" idx="1"/>
          </p:nvPr>
        </p:nvSpPr>
        <p:spPr>
          <a:xfrm>
            <a:off x="1371600" y="2990849"/>
            <a:ext cx="4443984" cy="823911"/>
          </a:xfrm>
        </p:spPr>
        <p:txBody>
          <a:bodyPr/>
          <a:lstStyle/>
          <a:p>
            <a:pPr algn="ctr"/>
            <a:r>
              <a:rPr lang="de-CH" dirty="0"/>
              <a:t>Gruppen im </a:t>
            </a:r>
            <a:r>
              <a:rPr lang="de-CH" dirty="0" err="1"/>
              <a:t>charedischen</a:t>
            </a:r>
            <a:r>
              <a:rPr lang="de-CH" dirty="0"/>
              <a:t> Judentum</a:t>
            </a:r>
          </a:p>
        </p:txBody>
      </p:sp>
      <p:sp>
        <p:nvSpPr>
          <p:cNvPr id="4" name="Inhaltsplatzhalter 3">
            <a:extLst>
              <a:ext uri="{FF2B5EF4-FFF2-40B4-BE49-F238E27FC236}">
                <a16:creationId xmlns:a16="http://schemas.microsoft.com/office/drawing/2014/main" id="{F0B0DFFD-F6DB-4921-A866-7DAC6848B43F}"/>
              </a:ext>
            </a:extLst>
          </p:cNvPr>
          <p:cNvSpPr>
            <a:spLocks noGrp="1"/>
          </p:cNvSpPr>
          <p:nvPr>
            <p:ph sz="half" idx="2"/>
          </p:nvPr>
        </p:nvSpPr>
        <p:spPr>
          <a:xfrm>
            <a:off x="1371600" y="4245864"/>
            <a:ext cx="4443984" cy="1621536"/>
          </a:xfrm>
        </p:spPr>
        <p:txBody>
          <a:bodyPr>
            <a:normAutofit/>
          </a:bodyPr>
          <a:lstStyle/>
          <a:p>
            <a:r>
              <a:rPr lang="de-CH" dirty="0"/>
              <a:t>Zensur der hebräischen Ausgabe der 19. Briefe von 1960</a:t>
            </a:r>
          </a:p>
          <a:p>
            <a:endParaRPr lang="de-CH" dirty="0"/>
          </a:p>
        </p:txBody>
      </p:sp>
      <p:sp>
        <p:nvSpPr>
          <p:cNvPr id="5" name="Textplatzhalter 4">
            <a:extLst>
              <a:ext uri="{FF2B5EF4-FFF2-40B4-BE49-F238E27FC236}">
                <a16:creationId xmlns:a16="http://schemas.microsoft.com/office/drawing/2014/main" id="{F0C903B8-C585-4DEF-B366-9C307DBD8B70}"/>
              </a:ext>
            </a:extLst>
          </p:cNvPr>
          <p:cNvSpPr>
            <a:spLocks noGrp="1"/>
          </p:cNvSpPr>
          <p:nvPr>
            <p:ph type="body" sz="quarter" idx="3"/>
          </p:nvPr>
        </p:nvSpPr>
        <p:spPr/>
        <p:txBody>
          <a:bodyPr/>
          <a:lstStyle/>
          <a:p>
            <a:pPr algn="ctr"/>
            <a:r>
              <a:rPr lang="de-CH" dirty="0" err="1"/>
              <a:t>Dati</a:t>
            </a:r>
            <a:r>
              <a:rPr lang="de-CH" dirty="0"/>
              <a:t> </a:t>
            </a:r>
            <a:r>
              <a:rPr lang="de-CH" dirty="0" err="1"/>
              <a:t>Leumi</a:t>
            </a:r>
            <a:r>
              <a:rPr lang="de-CH" dirty="0"/>
              <a:t>/MO</a:t>
            </a:r>
          </a:p>
        </p:txBody>
      </p:sp>
      <p:sp>
        <p:nvSpPr>
          <p:cNvPr id="6" name="Inhaltsplatzhalter 5">
            <a:extLst>
              <a:ext uri="{FF2B5EF4-FFF2-40B4-BE49-F238E27FC236}">
                <a16:creationId xmlns:a16="http://schemas.microsoft.com/office/drawing/2014/main" id="{B15D7217-82B5-4911-8990-FAD4A98E9741}"/>
              </a:ext>
            </a:extLst>
          </p:cNvPr>
          <p:cNvSpPr>
            <a:spLocks noGrp="1"/>
          </p:cNvSpPr>
          <p:nvPr>
            <p:ph sz="quarter" idx="4"/>
          </p:nvPr>
        </p:nvSpPr>
        <p:spPr>
          <a:xfrm>
            <a:off x="6525014" y="3305207"/>
            <a:ext cx="4443984" cy="3105118"/>
          </a:xfrm>
        </p:spPr>
        <p:txBody>
          <a:bodyPr>
            <a:normAutofit/>
          </a:bodyPr>
          <a:lstStyle/>
          <a:p>
            <a:pPr algn="just"/>
            <a:r>
              <a:rPr lang="de-CH" dirty="0"/>
              <a:t>Erklärung, dass Rav Hirsch eine Kabbala meint, die mit der Halacha im Widerspruch steht (siehe Elie Munk, Rabbiner Hirsch als Rationalist der Kabbala, </a:t>
            </a:r>
            <a:r>
              <a:rPr lang="de-CH" dirty="0" err="1"/>
              <a:t>Nachalath</a:t>
            </a:r>
            <a:r>
              <a:rPr lang="de-CH" dirty="0"/>
              <a:t> Zwi 3, 1932 und M. </a:t>
            </a:r>
            <a:r>
              <a:rPr lang="de-CH" dirty="0" err="1"/>
              <a:t>Breurer</a:t>
            </a:r>
            <a:r>
              <a:rPr lang="de-CH" dirty="0"/>
              <a:t>, </a:t>
            </a:r>
            <a:r>
              <a:rPr lang="de-CH" dirty="0" err="1"/>
              <a:t>Modernity</a:t>
            </a:r>
            <a:r>
              <a:rPr lang="de-CH" dirty="0"/>
              <a:t> </a:t>
            </a:r>
            <a:r>
              <a:rPr lang="de-CH" dirty="0" err="1"/>
              <a:t>within</a:t>
            </a:r>
            <a:r>
              <a:rPr lang="de-CH" dirty="0"/>
              <a:t> Tradition, 1992, S. 67)</a:t>
            </a:r>
          </a:p>
        </p:txBody>
      </p:sp>
    </p:spTree>
    <p:extLst>
      <p:ext uri="{BB962C8B-B14F-4D97-AF65-F5344CB8AC3E}">
        <p14:creationId xmlns:p14="http://schemas.microsoft.com/office/powerpoint/2010/main" val="70054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679AE-A057-4672-BA06-16AF26F56EDC}"/>
              </a:ext>
            </a:extLst>
          </p:cNvPr>
          <p:cNvSpPr>
            <a:spLocks noGrp="1"/>
          </p:cNvSpPr>
          <p:nvPr>
            <p:ph type="title"/>
          </p:nvPr>
        </p:nvSpPr>
        <p:spPr>
          <a:xfrm>
            <a:off x="1371600" y="685800"/>
            <a:ext cx="9601200" cy="2371724"/>
          </a:xfrm>
        </p:spPr>
        <p:txBody>
          <a:bodyPr>
            <a:normAutofit fontScale="90000"/>
          </a:bodyPr>
          <a:lstStyle/>
          <a:p>
            <a:pPr algn="ctr"/>
            <a:r>
              <a:rPr lang="de-CH" sz="2000" b="1" dirty="0"/>
              <a:t>V. Kopfbedeckung im geschlossenen Raum</a:t>
            </a:r>
            <a:br>
              <a:rPr lang="de-CH" sz="2000" b="1" dirty="0"/>
            </a:br>
            <a:br>
              <a:rPr lang="de-CH" dirty="0"/>
            </a:br>
            <a:r>
              <a:rPr lang="de-DE" sz="1400" i="1" dirty="0"/>
              <a:t>In der Gemeinde der </a:t>
            </a:r>
            <a:r>
              <a:rPr lang="de-DE" sz="1400" i="1" dirty="0" err="1"/>
              <a:t>Gttesfürchtigen</a:t>
            </a:r>
            <a:r>
              <a:rPr lang="de-DE" sz="1400" i="1" dirty="0"/>
              <a:t> in Frankfurt am Main, in der von Rabbiner Samson Raphael Hirsch </a:t>
            </a:r>
            <a:r>
              <a:rPr lang="de-DE" sz="1400" i="1" dirty="0" err="1"/>
              <a:t>sel.A</a:t>
            </a:r>
            <a:r>
              <a:rPr lang="de-DE" sz="1400" i="1" dirty="0"/>
              <a:t>. gegründeten Bildungseinrichtung (wo ich zweieinhalb Jahre lang Lehrer war) sitzen die Schüler während des Unterrichts in den übrigen Fächern barhäuptig und nur während des </a:t>
            </a:r>
            <a:r>
              <a:rPr lang="de-DE" sz="1400" i="1" dirty="0" err="1"/>
              <a:t>Toraunterrichts</a:t>
            </a:r>
            <a:r>
              <a:rPr lang="de-DE" sz="1400" i="1" dirty="0"/>
              <a:t> bedecken sie ihren Kopf. (So ist es auch in der [jüdischen] Schule in Hamburg Brauch.) Das wurde dort auf Anweisung unseres Lehrers, Rabbiner Samson Raphael sel. A., festgelegt. Als ich zum ersten Mal mit einem Hut auf dem Kopf in das Büro von Samson Raphael Hirsch eintrat, sagte er zu mir, dass es hier als Anstand gilt, den Hut abzusetzen, wenn man vor eine wichtige Person tritt. Vielleicht könnte ein anderer Lehrer (und es gibt in dieser Schule auch viele nichtjüdische Lehrer) ja sehen, dass ich vor dem Direktor den Hut nicht abnehme, und es [mir] so anrechnen, als würde ich ihn beschämen [wollen]. </a:t>
            </a:r>
            <a:r>
              <a:rPr lang="de-DE" sz="1400" dirty="0"/>
              <a:t>(</a:t>
            </a:r>
            <a:r>
              <a:rPr lang="de-DE" sz="1400" dirty="0" err="1"/>
              <a:t>Melamed</a:t>
            </a:r>
            <a:r>
              <a:rPr lang="de-DE" sz="1400" dirty="0"/>
              <a:t> </a:t>
            </a:r>
            <a:r>
              <a:rPr lang="de-DE" sz="1400" dirty="0" err="1"/>
              <a:t>Lehoil</a:t>
            </a:r>
            <a:r>
              <a:rPr lang="de-DE" sz="1400" dirty="0"/>
              <a:t> JD 56)</a:t>
            </a:r>
            <a:endParaRPr lang="de-CH" sz="1400" dirty="0"/>
          </a:p>
        </p:txBody>
      </p:sp>
      <p:sp>
        <p:nvSpPr>
          <p:cNvPr id="3" name="Textplatzhalter 2">
            <a:extLst>
              <a:ext uri="{FF2B5EF4-FFF2-40B4-BE49-F238E27FC236}">
                <a16:creationId xmlns:a16="http://schemas.microsoft.com/office/drawing/2014/main" id="{10981662-836F-4D93-8D7A-CA1F49D62427}"/>
              </a:ext>
            </a:extLst>
          </p:cNvPr>
          <p:cNvSpPr>
            <a:spLocks noGrp="1"/>
          </p:cNvSpPr>
          <p:nvPr>
            <p:ph type="body" idx="1"/>
          </p:nvPr>
        </p:nvSpPr>
        <p:spPr>
          <a:xfrm>
            <a:off x="1371600" y="3429000"/>
            <a:ext cx="4443984" cy="914400"/>
          </a:xfrm>
        </p:spPr>
        <p:txBody>
          <a:bodyPr/>
          <a:lstStyle/>
          <a:p>
            <a:pPr algn="ctr"/>
            <a:r>
              <a:rPr lang="de-CH" dirty="0"/>
              <a:t>Gruppen im </a:t>
            </a:r>
            <a:r>
              <a:rPr lang="de-CH" dirty="0" err="1"/>
              <a:t>charedischen</a:t>
            </a:r>
            <a:r>
              <a:rPr lang="de-CH" dirty="0"/>
              <a:t> Judentum</a:t>
            </a:r>
          </a:p>
        </p:txBody>
      </p:sp>
      <p:sp>
        <p:nvSpPr>
          <p:cNvPr id="4" name="Inhaltsplatzhalter 3">
            <a:extLst>
              <a:ext uri="{FF2B5EF4-FFF2-40B4-BE49-F238E27FC236}">
                <a16:creationId xmlns:a16="http://schemas.microsoft.com/office/drawing/2014/main" id="{F0B0DFFD-F6DB-4921-A866-7DAC6848B43F}"/>
              </a:ext>
            </a:extLst>
          </p:cNvPr>
          <p:cNvSpPr>
            <a:spLocks noGrp="1"/>
          </p:cNvSpPr>
          <p:nvPr>
            <p:ph sz="half" idx="2"/>
          </p:nvPr>
        </p:nvSpPr>
        <p:spPr>
          <a:xfrm>
            <a:off x="1371600" y="4657724"/>
            <a:ext cx="4443984" cy="2200275"/>
          </a:xfrm>
        </p:spPr>
        <p:txBody>
          <a:bodyPr>
            <a:normAutofit fontScale="85000" lnSpcReduction="20000"/>
          </a:bodyPr>
          <a:lstStyle/>
          <a:p>
            <a:r>
              <a:rPr lang="de-CH" dirty="0"/>
              <a:t>Zensur der </a:t>
            </a:r>
            <a:r>
              <a:rPr lang="de-CH" dirty="0" err="1"/>
              <a:t>Lebovitz-Kest</a:t>
            </a:r>
            <a:r>
              <a:rPr lang="de-CH" dirty="0"/>
              <a:t> Ausgabe (</a:t>
            </a:r>
            <a:r>
              <a:rPr lang="de-CH" dirty="0" err="1"/>
              <a:t>Bnei</a:t>
            </a:r>
            <a:r>
              <a:rPr lang="de-CH" dirty="0"/>
              <a:t> </a:t>
            </a:r>
            <a:r>
              <a:rPr lang="de-CH" dirty="0" err="1"/>
              <a:t>Brak</a:t>
            </a:r>
            <a:r>
              <a:rPr lang="de-CH" dirty="0"/>
              <a:t>) von 1998</a:t>
            </a:r>
          </a:p>
          <a:p>
            <a:r>
              <a:rPr lang="de-CH" dirty="0"/>
              <a:t>Kippa ist heutzutage eine Form der Identität und es lässt sich nicht mit Deutschland des 19. Jh. </a:t>
            </a:r>
            <a:r>
              <a:rPr lang="de-CH"/>
              <a:t>Vergleichen. </a:t>
            </a:r>
            <a:endParaRPr lang="de-CH" dirty="0"/>
          </a:p>
        </p:txBody>
      </p:sp>
      <p:sp>
        <p:nvSpPr>
          <p:cNvPr id="5" name="Textplatzhalter 4">
            <a:extLst>
              <a:ext uri="{FF2B5EF4-FFF2-40B4-BE49-F238E27FC236}">
                <a16:creationId xmlns:a16="http://schemas.microsoft.com/office/drawing/2014/main" id="{F0C903B8-C585-4DEF-B366-9C307DBD8B70}"/>
              </a:ext>
            </a:extLst>
          </p:cNvPr>
          <p:cNvSpPr>
            <a:spLocks noGrp="1"/>
          </p:cNvSpPr>
          <p:nvPr>
            <p:ph type="body" sz="quarter" idx="3"/>
          </p:nvPr>
        </p:nvSpPr>
        <p:spPr>
          <a:xfrm>
            <a:off x="6525014" y="3143249"/>
            <a:ext cx="4443984" cy="914399"/>
          </a:xfrm>
        </p:spPr>
        <p:txBody>
          <a:bodyPr/>
          <a:lstStyle/>
          <a:p>
            <a:pPr algn="ctr"/>
            <a:r>
              <a:rPr lang="de-CH" dirty="0"/>
              <a:t>Gruppen innerhalb der </a:t>
            </a:r>
            <a:r>
              <a:rPr lang="de-CH" dirty="0" err="1"/>
              <a:t>Dati</a:t>
            </a:r>
            <a:r>
              <a:rPr lang="de-CH" dirty="0"/>
              <a:t> </a:t>
            </a:r>
            <a:r>
              <a:rPr lang="de-CH" dirty="0" err="1"/>
              <a:t>Leumi</a:t>
            </a:r>
            <a:r>
              <a:rPr lang="de-CH" dirty="0"/>
              <a:t>/MO</a:t>
            </a:r>
          </a:p>
        </p:txBody>
      </p:sp>
      <p:sp>
        <p:nvSpPr>
          <p:cNvPr id="6" name="Inhaltsplatzhalter 5">
            <a:extLst>
              <a:ext uri="{FF2B5EF4-FFF2-40B4-BE49-F238E27FC236}">
                <a16:creationId xmlns:a16="http://schemas.microsoft.com/office/drawing/2014/main" id="{B15D7217-82B5-4911-8990-FAD4A98E9741}"/>
              </a:ext>
            </a:extLst>
          </p:cNvPr>
          <p:cNvSpPr>
            <a:spLocks noGrp="1"/>
          </p:cNvSpPr>
          <p:nvPr>
            <p:ph sz="quarter" idx="4"/>
          </p:nvPr>
        </p:nvSpPr>
        <p:spPr>
          <a:xfrm>
            <a:off x="6525014" y="4200525"/>
            <a:ext cx="4443984" cy="2571750"/>
          </a:xfrm>
        </p:spPr>
        <p:txBody>
          <a:bodyPr>
            <a:normAutofit fontScale="85000" lnSpcReduction="20000"/>
          </a:bodyPr>
          <a:lstStyle/>
          <a:p>
            <a:r>
              <a:rPr lang="de-CH" dirty="0"/>
              <a:t>In den 90er Jahren wurde auf der Basis diesen Responsums das </a:t>
            </a:r>
            <a:r>
              <a:rPr lang="de-CH" dirty="0" err="1"/>
              <a:t>Kippatragen</a:t>
            </a:r>
            <a:r>
              <a:rPr lang="de-CH" dirty="0"/>
              <a:t> in Bezug auf säkulare Veranstaltungen erleichtert (nicht zu verwechseln mit den USA, wo es eine </a:t>
            </a:r>
            <a:r>
              <a:rPr lang="de-CH" dirty="0" err="1"/>
              <a:t>Parnosse</a:t>
            </a:r>
            <a:r>
              <a:rPr lang="de-CH" dirty="0"/>
              <a:t> Frage war)</a:t>
            </a:r>
          </a:p>
          <a:p>
            <a:r>
              <a:rPr lang="de-CH" dirty="0"/>
              <a:t>Mordechai Breuer berichtet, dass bis 1933 die Schüler in der Hirsch-Schule im Profanunterricht keine Kippa trugen. Erst mit dem Beginn des Naziregimes trugen sie Kippot als «Protest» auch im Profanunterricht.</a:t>
            </a:r>
          </a:p>
        </p:txBody>
      </p:sp>
    </p:spTree>
    <p:extLst>
      <p:ext uri="{BB962C8B-B14F-4D97-AF65-F5344CB8AC3E}">
        <p14:creationId xmlns:p14="http://schemas.microsoft.com/office/powerpoint/2010/main" val="3469629874"/>
      </p:ext>
    </p:extLst>
  </p:cSld>
  <p:clrMapOvr>
    <a:masterClrMapping/>
  </p:clrMapOvr>
</p:sld>
</file>

<file path=ppt/theme/theme1.xml><?xml version="1.0" encoding="utf-8"?>
<a:theme xmlns:a="http://schemas.openxmlformats.org/drawingml/2006/main" name="Ausschnitt">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TM10001105[[fn=Ausschnitt]]</Template>
  <TotalTime>0</TotalTime>
  <Words>2401</Words>
  <Application>Microsoft Office PowerPoint</Application>
  <PresentationFormat>Widescreen</PresentationFormat>
  <Paragraphs>91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Ausschnitt</vt:lpstr>
      <vt:lpstr> רבן של כל ישראל  Raw Hirschs Vermächtnis in der heutigen orthodoxie - Eine Würdigung  Rabb. Moshe Baumel (basierend auf einer Studie  von Marc Shapiro)  </vt:lpstr>
      <vt:lpstr>Ist Rav Hirsch ein charedischer oder modern-orthodoxer Godol? Oder keiner von beiden?</vt:lpstr>
      <vt:lpstr>Anerkennung Rabb. Hirschs vor dem Krieg in Osteuropa</vt:lpstr>
      <vt:lpstr>Rabbiner Hirschs Lehren</vt:lpstr>
      <vt:lpstr>I. Rambam-Kritik «Dieser grosse Mann…hat…nicht schöpferisch das Judentum aus sich selbst entwickelt…seine eigentümliche Geistesrichtung war arabisch-griechisch…Er drang  von aussen ins Judentum und brachte Ansichten mit, die ihm anderweitig feststanden. Höchstes Ziel auch ihm: Selbstvervollkommnung durch Erkenntnis der Wahrheit; ihr das Praktische untergeordnet…Seine Nachfolger begnügten sich…den Maureh zu studieren, aber das Judenthum, Thnach und Schass als Wissenschaft, blieb verwahrlost…Aber man hätte doch nur einmal die Frage stellen sollen: Ist denn Moses ben Maimon, oder Moses ben Mendel, sind sie denn wirklich Moses ben Amram» (19 Briefe über das Judentum, 18.Brief) </vt:lpstr>
      <vt:lpstr>II. Kritik an den Owojs  Die Tora verschweigt uns die Fehler, Verirrungen und Schwächen unserer grossen Männer nicht…in Wahrheit werden unsere grossen Männer durch die Fehler…grösser und lehrreicher (Hirsch zu Bereschit 12, 10-13) Der scheidende Gegensatz unter den Enkeln Abrahams hatte seinen Ursprung in der fehlerhaften Erziehung…(ebd, 25, 27)  </vt:lpstr>
      <vt:lpstr>III. Hinterfragung der Aggedeto und Wissenschaft im Talmud  Die Weisen haben sich auf die Wissenschaft ihrer Zeit verlassen und hatten somit in wissenschaftlichen Fällen nicht immer recht (siehe Briefe zwischen Raw Hirsch und Hile Wechsler)</vt:lpstr>
      <vt:lpstr>IV. Kabbala-Kritik  «Es trat eine Disziplin ins Leben…die unglücklich missverstanden worden ist und was ewiges fortschreitendes Fortentwickeln ist, als stehender Mechanismus, und was innere Erscheinung uns Begriff ist, als äussere Traumwelten begriffen worden.» (19 Briefe über das Judentum, 18. Brief) </vt:lpstr>
      <vt:lpstr>V. Kopfbedeckung im geschlossenen Raum  In der Gemeinde der Gttesfürchtigen in Frankfurt am Main, in der von Rabbiner Samson Raphael Hirsch sel.A. gegründeten Bildungseinrichtung (wo ich zweieinhalb Jahre lang Lehrer war) sitzen die Schüler während des Unterrichts in den übrigen Fächern barhäuptig und nur während des Toraunterrichts bedecken sie ihren Kopf. (So ist es auch in der [jüdischen] Schule in Hamburg Brauch.) Das wurde dort auf Anweisung unseres Lehrers, Rabbiner Samson Raphael sel. A., festgelegt. Als ich zum ersten Mal mit einem Hut auf dem Kopf in das Büro von Samson Raphael Hirsch eintrat, sagte er zu mir, dass es hier als Anstand gilt, den Hut abzusetzen, wenn man vor eine wichtige Person tritt. Vielleicht könnte ein anderer Lehrer (und es gibt in dieser Schule auch viele nichtjüdische Lehrer) ja sehen, dass ich vor dem Direktor den Hut nicht abnehme, und es [mir] so anrechnen, als würde ich ihn beschämen [wollen]. (Melamed Lehoil JD 56)</vt:lpstr>
      <vt:lpstr>VI. Die «Trennungsorthodoxie»  Der Gemeindeaustritt ist eine religionsgesetzliche Pflicht, an die sich alle orthodoxen Juden zu halten haben.  (Rabb.Hirsch/Rabb. Bamberger Kontroverse)  </vt:lpstr>
      <vt:lpstr>VII. Gegen die Kooperation mit Zionisten  Was Rabb. Kalischer als eine grosse Mitzwe sieht, ist in Wahrheit keine kleine Awejro  (Brief an Jakov Lifschitz, siehe Schemesch Marpe S. 216)  </vt:lpstr>
      <vt:lpstr>VIII. Tora im Derech Eretz  Derech Eretz umfasst alles, was daraus hervorgeht und dadurch bedingt ist, dass der Mensch sein Dasein, seine Bestimmung und Zusammenleben mit anderen auf Erden und durch die von der Erde zu gewährenden Mittel und Verhältnisse zu vollenden hat. Daher bezeichnet es namentlich die Wege der Nahrung und der bürgerlichen Ordnung, auch die durch das Zusammenleben hervorgerufenen Sitten und Rücksichten der Höflichkeit und des Anstandes, sowie alles, was die allgemein menschliche und bürgerliche Bildung betrifft. (Raw Hirsch zu Avot 2:2) Die Gesetzeslehre soll den eigentlichen Gegenstand unserer geistigen Beschäftigung bilden, wir sollen sie weder nebensächlich, noch von dem Standpunkt einer anderen Wissenschaft…betreiben…(Rav Hirsch zu Dworim 6, 7; siehe auch Wajikra 18, 5) = Tora steht über Derech Eretz = Derech Eretz ermöglicht dem Menschen in der Gesellschaft zu leben – sozial und finanziell  Beispiel: Man will Chemiker werden; TIDE besagt, dass man maturieren und studieren darf, um diesen Beruf auszuüben. (Man ist nicht nur auf Business etc. eingeschränkt). Es ist nicht das Studium der Philosophie, Literatur etc. Den Hauptteil des Lebens soll die Tora bilden, zumindest qualitativ (Ansicht von Rav Schimon Schwab)    </vt:lpstr>
      <vt:lpstr>TIDE - Heute</vt:lpstr>
      <vt:lpstr>Fazit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Rabbon  schel  IsRoel    Der einfluss von raw s.r. Hirsch auf die heutige orthodoxie  Rabbiner Moshe Baumel  </dc:title>
  <dc:creator>Rabbiner Moshe Baumel</dc:creator>
  <cp:lastModifiedBy>Rabbiner Moshe Baumel</cp:lastModifiedBy>
  <cp:revision>52</cp:revision>
  <dcterms:created xsi:type="dcterms:W3CDTF">2021-10-04T19:55:32Z</dcterms:created>
  <dcterms:modified xsi:type="dcterms:W3CDTF">2021-10-25T14:43:00Z</dcterms:modified>
</cp:coreProperties>
</file>