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7"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de-DE"/>
              <a:t>Mastertitelformat bearbeiten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11/6/2020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dirty="0"/>
              <a:t>Bild durch Klicken auf Symbol hinzufügen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de-DE"/>
              <a:t>Mastertitelformat bearbeiten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de-DE"/>
              <a:t>Mastertitelformat bearbeiten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de-DE"/>
              <a:t>Mastertitelformat bearbeiten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de-DE"/>
              <a:t>Mastertitelformat bearbeiten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de-DE"/>
              <a:t>Mastertextformat bearbeiten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de-DE"/>
              <a:t>Mastertitelformat bearbeiten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de-DE"/>
              <a:t>Mastertextformat bearbeiten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de-DE"/>
              <a:t>Mastertitelformat bearbeiten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de-DE"/>
              <a:t>Mastertitelformat bearbeiten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de-DE"/>
              <a:t>Mastertitelformat bearbeiten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dirty="0"/>
              <a:t>Bild durch Klicken auf Symbol hinzufügen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11/6/2020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A3FA27-4B5E-4C2B-9D87-37BD37DE7365}"/>
              </a:ext>
            </a:extLst>
          </p:cNvPr>
          <p:cNvSpPr>
            <a:spLocks noGrp="1"/>
          </p:cNvSpPr>
          <p:nvPr>
            <p:ph type="ctrTitle"/>
          </p:nvPr>
        </p:nvSpPr>
        <p:spPr/>
        <p:txBody>
          <a:bodyPr/>
          <a:lstStyle/>
          <a:p>
            <a:pPr algn="ctr"/>
            <a:r>
              <a:rPr lang="de-DE" dirty="0"/>
              <a:t>Rabbiner und Pandemien in Aschkenas</a:t>
            </a:r>
            <a:endParaRPr lang="de-CH" dirty="0"/>
          </a:p>
        </p:txBody>
      </p:sp>
      <p:sp>
        <p:nvSpPr>
          <p:cNvPr id="3" name="Untertitel 2">
            <a:extLst>
              <a:ext uri="{FF2B5EF4-FFF2-40B4-BE49-F238E27FC236}">
                <a16:creationId xmlns:a16="http://schemas.microsoft.com/office/drawing/2014/main" id="{754619AF-3874-4133-ADA4-0C15E1890503}"/>
              </a:ext>
            </a:extLst>
          </p:cNvPr>
          <p:cNvSpPr>
            <a:spLocks noGrp="1"/>
          </p:cNvSpPr>
          <p:nvPr>
            <p:ph type="subTitle" idx="1"/>
          </p:nvPr>
        </p:nvSpPr>
        <p:spPr/>
        <p:txBody>
          <a:bodyPr/>
          <a:lstStyle/>
          <a:p>
            <a:pPr algn="ctr"/>
            <a:endParaRPr lang="de-DE" dirty="0"/>
          </a:p>
          <a:p>
            <a:pPr algn="ctr"/>
            <a:r>
              <a:rPr lang="de-DE" dirty="0" err="1"/>
              <a:t>Schiur</a:t>
            </a:r>
            <a:r>
              <a:rPr lang="de-DE" dirty="0"/>
              <a:t> von Rabbiner Dr. Moshe Baumel</a:t>
            </a:r>
            <a:endParaRPr lang="de-CH" dirty="0"/>
          </a:p>
        </p:txBody>
      </p:sp>
    </p:spTree>
    <p:extLst>
      <p:ext uri="{BB962C8B-B14F-4D97-AF65-F5344CB8AC3E}">
        <p14:creationId xmlns:p14="http://schemas.microsoft.com/office/powerpoint/2010/main" val="1288933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9351CB-E597-4B59-B1FD-D8E8B150096E}"/>
              </a:ext>
            </a:extLst>
          </p:cNvPr>
          <p:cNvSpPr>
            <a:spLocks noGrp="1"/>
          </p:cNvSpPr>
          <p:nvPr>
            <p:ph type="title"/>
          </p:nvPr>
        </p:nvSpPr>
        <p:spPr/>
        <p:txBody>
          <a:bodyPr/>
          <a:lstStyle/>
          <a:p>
            <a:pPr algn="ctr"/>
            <a:r>
              <a:rPr lang="de-DE" dirty="0"/>
              <a:t>Vermeidung Psychologischer Schäden: </a:t>
            </a:r>
            <a:br>
              <a:rPr lang="de-DE" dirty="0"/>
            </a:br>
            <a:r>
              <a:rPr lang="de-DE" dirty="0" err="1"/>
              <a:t>Chasam</a:t>
            </a:r>
            <a:r>
              <a:rPr lang="de-DE" dirty="0"/>
              <a:t> </a:t>
            </a:r>
            <a:r>
              <a:rPr lang="de-DE" dirty="0" err="1"/>
              <a:t>Sofers</a:t>
            </a:r>
            <a:r>
              <a:rPr lang="de-DE" dirty="0"/>
              <a:t> </a:t>
            </a:r>
            <a:r>
              <a:rPr lang="de-DE" dirty="0" err="1"/>
              <a:t>Psak</a:t>
            </a:r>
            <a:r>
              <a:rPr lang="de-DE" dirty="0"/>
              <a:t> zu </a:t>
            </a:r>
            <a:r>
              <a:rPr lang="de-DE" dirty="0" err="1"/>
              <a:t>Kiddusch</a:t>
            </a:r>
            <a:r>
              <a:rPr lang="de-DE" dirty="0"/>
              <a:t> </a:t>
            </a:r>
            <a:r>
              <a:rPr lang="de-DE" dirty="0" err="1"/>
              <a:t>Levono</a:t>
            </a:r>
            <a:r>
              <a:rPr lang="de-DE" dirty="0"/>
              <a:t> </a:t>
            </a:r>
            <a:endParaRPr lang="de-CH" dirty="0"/>
          </a:p>
        </p:txBody>
      </p:sp>
      <p:sp>
        <p:nvSpPr>
          <p:cNvPr id="3" name="Inhaltsplatzhalter 2">
            <a:extLst>
              <a:ext uri="{FF2B5EF4-FFF2-40B4-BE49-F238E27FC236}">
                <a16:creationId xmlns:a16="http://schemas.microsoft.com/office/drawing/2014/main" id="{5DE12CF2-05A1-4ADD-BAEC-3D10F0A32208}"/>
              </a:ext>
            </a:extLst>
          </p:cNvPr>
          <p:cNvSpPr>
            <a:spLocks noGrp="1"/>
          </p:cNvSpPr>
          <p:nvPr>
            <p:ph idx="1"/>
          </p:nvPr>
        </p:nvSpPr>
        <p:spPr>
          <a:xfrm>
            <a:off x="685801" y="2142067"/>
            <a:ext cx="10131425" cy="4518792"/>
          </a:xfrm>
        </p:spPr>
        <p:txBody>
          <a:bodyPr>
            <a:normAutofit fontScale="92500" lnSpcReduction="20000"/>
          </a:bodyPr>
          <a:lstStyle/>
          <a:p>
            <a:pPr marL="0" indent="0" algn="r">
              <a:buNone/>
            </a:pPr>
            <a:r>
              <a:rPr lang="he-IL" b="1" dirty="0"/>
              <a:t>שו"ת חתם סופר חלק א (אורח חיים) סימן קב </a:t>
            </a:r>
            <a:r>
              <a:rPr lang="de-CH" dirty="0"/>
              <a:t> </a:t>
            </a:r>
          </a:p>
          <a:p>
            <a:pPr marL="0" indent="0" algn="r">
              <a:buNone/>
            </a:pPr>
            <a:r>
              <a:rPr lang="he-IL" dirty="0"/>
              <a:t>יקרתו הגיעני יום עש"ק העבר, נידון מה שאירע בקהלתו בחדש כסליו נכסה הירח, ויען כי בעו"ה חולי הקאלרא שלט שם בעת ההיא וכבר אירע כן בחדש כסליו שנת תקצ"א ג"כ בשליטת החולי ההיא ולא טוב הי' אחריתו אז, ע"כ זחלו ורעדו ונצטערו הרבה בכיסוי הלבנה, ובליל ט"ו אחר חצי כ"ט י"ב תשצ"ג נראית קצת והרבה אנשים התחילו לברך ברכת החדש ולא עלתה בידם כי חזרה ונתכסה בעבים, </a:t>
            </a:r>
            <a:r>
              <a:rPr lang="he-IL" b="1" i="1" dirty="0"/>
              <a:t>ויען כי נצטערו ההמון מאוד על סימנא מילתא, וידוע כי הרופאים מזהירים מאד בזמן המגפה בכלל ובפרט בחולי הנ"ל שלא יצטערו ולא יתנו על לב שום דאגה, ע"כ התחכם פר"מ להשקיט לב הדואגים להורות להם כי עוד יש תקוה גם בליל ט"ז, וכן היה בליל ט"ז בהיר הי' בשחקים וברכו כמה מאות ברכת החדש ושמחו שמחה גדולה</a:t>
            </a:r>
            <a:r>
              <a:rPr lang="he-IL" dirty="0"/>
              <a:t>, ופרמכ"ת סמך עצמו עמ"ש בס' שיירי כה"ג לש"ע א"ח סי' תכ"ו [הגה"ט אות ב'] שמצא כתוב בשיטה א' לאחרון א' במס' סנהדרין בשם ר' פרץ ורב המאירי שגם ט"ז בכלל הכשר ברכת הלבנה, ואמנם בתשו' דבר שמואל סס"י רי"ו מסיים על זה וז"ל, ולא נתברר לנו הטעם, עכ"ל, ונפשו היפה בשאלתו להודיעו דעתי הצעירה מה אומר בדבר זה</a:t>
            </a:r>
            <a:endParaRPr lang="de-DE" dirty="0"/>
          </a:p>
          <a:p>
            <a:pPr marL="0" indent="0">
              <a:buNone/>
            </a:pPr>
            <a:r>
              <a:rPr lang="de-DE" i="1" dirty="0"/>
              <a:t>…Und da die Mehrheit sehr darunter leidet, wenn es schlechte Omen gibt, und es ist bekannt, dass die Arzte während einer Pandemie warnen, dass man nicht traurig sein sollte und sich keine Sorgen machen sollte, deshalb hat er sie beruhigt und ihnen erlaubt auch in der Nacht des 16. Tages den Mond zu segnen und an diesem Abend war der Himmel klar und hunderte Personen konnten so den Segen sprechen und waren sehr glücklich darüber…</a:t>
            </a:r>
          </a:p>
          <a:p>
            <a:pPr>
              <a:buFontTx/>
              <a:buChar char="-"/>
            </a:pPr>
            <a:r>
              <a:rPr lang="de-DE" dirty="0"/>
              <a:t>Der </a:t>
            </a:r>
            <a:r>
              <a:rPr lang="de-DE" i="1" dirty="0" err="1"/>
              <a:t>Chasam</a:t>
            </a:r>
            <a:r>
              <a:rPr lang="de-DE" i="1" dirty="0"/>
              <a:t> Sofer </a:t>
            </a:r>
            <a:r>
              <a:rPr lang="de-DE" dirty="0"/>
              <a:t>gab dem Rabbiner recht</a:t>
            </a:r>
          </a:p>
          <a:p>
            <a:pPr>
              <a:buFontTx/>
              <a:buChar char="-"/>
            </a:pPr>
            <a:r>
              <a:rPr lang="de-DE" dirty="0"/>
              <a:t>Aber auch hier brauchte es eine halachische Analyse, die schließlich zu Gunsten des psychologischen Zustands der Menschen ausgelegt worden ist</a:t>
            </a:r>
          </a:p>
          <a:p>
            <a:pPr marL="0" indent="0">
              <a:buNone/>
            </a:pPr>
            <a:endParaRPr lang="de-CH" dirty="0"/>
          </a:p>
        </p:txBody>
      </p:sp>
    </p:spTree>
    <p:extLst>
      <p:ext uri="{BB962C8B-B14F-4D97-AF65-F5344CB8AC3E}">
        <p14:creationId xmlns:p14="http://schemas.microsoft.com/office/powerpoint/2010/main" val="329267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AB9D7E-9945-4662-9F0F-74678CFCD4F1}"/>
              </a:ext>
            </a:extLst>
          </p:cNvPr>
          <p:cNvSpPr>
            <a:spLocks noGrp="1"/>
          </p:cNvSpPr>
          <p:nvPr>
            <p:ph type="title"/>
          </p:nvPr>
        </p:nvSpPr>
        <p:spPr>
          <a:xfrm>
            <a:off x="7865806" y="643463"/>
            <a:ext cx="3706762" cy="1608124"/>
          </a:xfrm>
        </p:spPr>
        <p:txBody>
          <a:bodyPr>
            <a:normAutofit/>
          </a:bodyPr>
          <a:lstStyle/>
          <a:p>
            <a:pPr>
              <a:lnSpc>
                <a:spcPct val="90000"/>
              </a:lnSpc>
            </a:pPr>
            <a:r>
              <a:rPr lang="de-DE" i="1"/>
              <a:t>„Schwarze Chassene“ als Freudenstifter</a:t>
            </a:r>
            <a:endParaRPr lang="de-CH"/>
          </a:p>
        </p:txBody>
      </p:sp>
      <p:pic>
        <p:nvPicPr>
          <p:cNvPr id="6" name="Inhaltsplatzhalter 5" descr="Ein Bild, das Text enthält.&#10;&#10;Automatisch generierte Beschreibung">
            <a:extLst>
              <a:ext uri="{FF2B5EF4-FFF2-40B4-BE49-F238E27FC236}">
                <a16:creationId xmlns:a16="http://schemas.microsoft.com/office/drawing/2014/main" id="{679859A9-FE80-4DCC-85E5-88705C1BC52D}"/>
              </a:ext>
            </a:extLst>
          </p:cNvPr>
          <p:cNvPicPr>
            <a:picLocks noChangeAspect="1"/>
          </p:cNvPicPr>
          <p:nvPr/>
        </p:nvPicPr>
        <p:blipFill>
          <a:blip r:embed="rId3"/>
          <a:stretch>
            <a:fillRect/>
          </a:stretch>
        </p:blipFill>
        <p:spPr>
          <a:xfrm>
            <a:off x="643464" y="1079738"/>
            <a:ext cx="6897878" cy="470780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12" name="Content Placeholder 9">
            <a:extLst>
              <a:ext uri="{FF2B5EF4-FFF2-40B4-BE49-F238E27FC236}">
                <a16:creationId xmlns:a16="http://schemas.microsoft.com/office/drawing/2014/main" id="{976C1790-7A4C-435E-9A9A-6C05B87B136B}"/>
              </a:ext>
            </a:extLst>
          </p:cNvPr>
          <p:cNvSpPr>
            <a:spLocks noGrp="1"/>
          </p:cNvSpPr>
          <p:nvPr>
            <p:ph idx="1"/>
          </p:nvPr>
        </p:nvSpPr>
        <p:spPr>
          <a:xfrm>
            <a:off x="7865806" y="2251587"/>
            <a:ext cx="3706762" cy="3972232"/>
          </a:xfrm>
        </p:spPr>
        <p:txBody>
          <a:bodyPr>
            <a:normAutofit fontScale="92500" lnSpcReduction="10000"/>
          </a:bodyPr>
          <a:lstStyle/>
          <a:p>
            <a:pPr marL="0" indent="0">
              <a:buNone/>
            </a:pPr>
            <a:r>
              <a:rPr lang="en-US" u="sng" dirty="0" err="1"/>
              <a:t>Gründe</a:t>
            </a:r>
            <a:r>
              <a:rPr lang="en-US" u="sng" dirty="0"/>
              <a:t> </a:t>
            </a:r>
            <a:r>
              <a:rPr lang="en-US" u="sng" dirty="0" err="1"/>
              <a:t>für</a:t>
            </a:r>
            <a:r>
              <a:rPr lang="en-US" u="sng" dirty="0"/>
              <a:t> die </a:t>
            </a:r>
            <a:r>
              <a:rPr lang="en-US" u="sng" dirty="0" err="1"/>
              <a:t>Schwarze</a:t>
            </a:r>
            <a:r>
              <a:rPr lang="en-US" u="sng" dirty="0"/>
              <a:t> </a:t>
            </a:r>
            <a:r>
              <a:rPr lang="en-US" u="sng" dirty="0" err="1"/>
              <a:t>Chassene</a:t>
            </a:r>
            <a:r>
              <a:rPr lang="en-US" u="sng" dirty="0"/>
              <a:t> (</a:t>
            </a:r>
            <a:r>
              <a:rPr lang="en-US" u="sng" dirty="0" err="1"/>
              <a:t>Otzar</a:t>
            </a:r>
            <a:r>
              <a:rPr lang="en-US" u="sng" dirty="0"/>
              <a:t> </a:t>
            </a:r>
            <a:r>
              <a:rPr lang="en-US" u="sng" dirty="0" err="1"/>
              <a:t>Minhogej</a:t>
            </a:r>
            <a:r>
              <a:rPr lang="en-US" u="sng" dirty="0"/>
              <a:t> </a:t>
            </a:r>
            <a:r>
              <a:rPr lang="en-US" u="sng" dirty="0" err="1"/>
              <a:t>Jeschurun</a:t>
            </a:r>
            <a:r>
              <a:rPr lang="en-US" u="sng" dirty="0"/>
              <a:t>):</a:t>
            </a:r>
          </a:p>
          <a:p>
            <a:r>
              <a:rPr lang="en-US" i="1" dirty="0" err="1"/>
              <a:t>Sechus</a:t>
            </a:r>
            <a:r>
              <a:rPr lang="en-US" dirty="0"/>
              <a:t> von </a:t>
            </a:r>
            <a:r>
              <a:rPr lang="en-US" i="1" dirty="0" err="1"/>
              <a:t>Arichas</a:t>
            </a:r>
            <a:r>
              <a:rPr lang="en-US" i="1" dirty="0"/>
              <a:t> </a:t>
            </a:r>
            <a:r>
              <a:rPr lang="en-US" i="1" dirty="0" err="1"/>
              <a:t>Jomim</a:t>
            </a:r>
            <a:r>
              <a:rPr lang="en-US" i="1" dirty="0"/>
              <a:t> </a:t>
            </a:r>
            <a:r>
              <a:rPr lang="en-US" dirty="0" err="1"/>
              <a:t>durch</a:t>
            </a:r>
            <a:r>
              <a:rPr lang="en-US" dirty="0"/>
              <a:t> </a:t>
            </a:r>
            <a:r>
              <a:rPr lang="en-US" dirty="0" err="1"/>
              <a:t>Chessed</a:t>
            </a:r>
            <a:r>
              <a:rPr lang="en-US" dirty="0"/>
              <a:t> </a:t>
            </a:r>
            <a:r>
              <a:rPr lang="en-US" dirty="0" err="1"/>
              <a:t>für</a:t>
            </a:r>
            <a:r>
              <a:rPr lang="en-US" dirty="0"/>
              <a:t> </a:t>
            </a:r>
            <a:r>
              <a:rPr lang="en-US" dirty="0" err="1"/>
              <a:t>Waisenkinder</a:t>
            </a:r>
            <a:endParaRPr lang="en-US" dirty="0"/>
          </a:p>
          <a:p>
            <a:r>
              <a:rPr lang="en-US" dirty="0" err="1"/>
              <a:t>Vergessen</a:t>
            </a:r>
            <a:r>
              <a:rPr lang="en-US" dirty="0"/>
              <a:t> der </a:t>
            </a:r>
            <a:r>
              <a:rPr lang="en-US" dirty="0" err="1"/>
              <a:t>Trauer</a:t>
            </a:r>
            <a:r>
              <a:rPr lang="en-US" dirty="0"/>
              <a:t> und </a:t>
            </a:r>
            <a:r>
              <a:rPr lang="en-US" dirty="0" err="1"/>
              <a:t>Vermehrung</a:t>
            </a:r>
            <a:r>
              <a:rPr lang="en-US" dirty="0"/>
              <a:t> </a:t>
            </a:r>
            <a:r>
              <a:rPr lang="en-US" dirty="0" err="1"/>
              <a:t>durch</a:t>
            </a:r>
            <a:r>
              <a:rPr lang="en-US" dirty="0"/>
              <a:t> </a:t>
            </a:r>
            <a:r>
              <a:rPr lang="en-US" dirty="0" err="1"/>
              <a:t>Freude</a:t>
            </a:r>
            <a:r>
              <a:rPr lang="en-US" dirty="0"/>
              <a:t> </a:t>
            </a:r>
            <a:r>
              <a:rPr lang="en-US" dirty="0" err="1"/>
              <a:t>durch</a:t>
            </a:r>
            <a:r>
              <a:rPr lang="en-US" dirty="0"/>
              <a:t> die </a:t>
            </a:r>
            <a:r>
              <a:rPr lang="en-US" dirty="0" err="1"/>
              <a:t>Gegenüberstellung</a:t>
            </a:r>
            <a:r>
              <a:rPr lang="en-US" dirty="0"/>
              <a:t> von Leben und Tod</a:t>
            </a:r>
          </a:p>
          <a:p>
            <a:r>
              <a:rPr lang="en-US" dirty="0" err="1"/>
              <a:t>Erinnerung</a:t>
            </a:r>
            <a:r>
              <a:rPr lang="en-US" dirty="0"/>
              <a:t> an die </a:t>
            </a:r>
            <a:r>
              <a:rPr lang="en-US" i="1" dirty="0" err="1"/>
              <a:t>Schemos</a:t>
            </a:r>
            <a:r>
              <a:rPr lang="en-US" dirty="0"/>
              <a:t>, die </a:t>
            </a:r>
            <a:r>
              <a:rPr lang="en-US" dirty="0" err="1"/>
              <a:t>dort</a:t>
            </a:r>
            <a:r>
              <a:rPr lang="en-US" dirty="0"/>
              <a:t> </a:t>
            </a:r>
            <a:r>
              <a:rPr lang="en-US" dirty="0" err="1"/>
              <a:t>begraben</a:t>
            </a:r>
            <a:r>
              <a:rPr lang="en-US" dirty="0"/>
              <a:t> </a:t>
            </a:r>
            <a:r>
              <a:rPr lang="en-US" dirty="0" err="1"/>
              <a:t>werden</a:t>
            </a:r>
            <a:r>
              <a:rPr lang="en-US" dirty="0"/>
              <a:t> und </a:t>
            </a:r>
            <a:r>
              <a:rPr lang="en-US" dirty="0" err="1"/>
              <a:t>wir</a:t>
            </a:r>
            <a:r>
              <a:rPr lang="en-US" dirty="0"/>
              <a:t> </a:t>
            </a:r>
            <a:r>
              <a:rPr lang="en-US" dirty="0" err="1"/>
              <a:t>dadaurch</a:t>
            </a:r>
            <a:r>
              <a:rPr lang="en-US" dirty="0"/>
              <a:t> </a:t>
            </a:r>
            <a:r>
              <a:rPr lang="en-US" dirty="0" err="1"/>
              <a:t>zeigen</a:t>
            </a:r>
            <a:r>
              <a:rPr lang="en-US" dirty="0"/>
              <a:t>, </a:t>
            </a:r>
            <a:r>
              <a:rPr lang="en-US" dirty="0" err="1"/>
              <a:t>dass</a:t>
            </a:r>
            <a:r>
              <a:rPr lang="en-US" dirty="0"/>
              <a:t> </a:t>
            </a:r>
            <a:r>
              <a:rPr lang="en-US" dirty="0" err="1"/>
              <a:t>wir</a:t>
            </a:r>
            <a:r>
              <a:rPr lang="en-US" dirty="0"/>
              <a:t> </a:t>
            </a:r>
            <a:r>
              <a:rPr lang="en-US" dirty="0" err="1"/>
              <a:t>uns</a:t>
            </a:r>
            <a:r>
              <a:rPr lang="en-US" dirty="0"/>
              <a:t> </a:t>
            </a:r>
            <a:r>
              <a:rPr lang="en-US" dirty="0" err="1"/>
              <a:t>sogar</a:t>
            </a:r>
            <a:r>
              <a:rPr lang="en-US" dirty="0"/>
              <a:t> um </a:t>
            </a:r>
            <a:r>
              <a:rPr lang="en-US" dirty="0" err="1"/>
              <a:t>Schriften</a:t>
            </a:r>
            <a:r>
              <a:rPr lang="en-US" dirty="0"/>
              <a:t> </a:t>
            </a:r>
            <a:r>
              <a:rPr lang="en-US" dirty="0" err="1"/>
              <a:t>kümmern</a:t>
            </a:r>
            <a:r>
              <a:rPr lang="en-US" dirty="0"/>
              <a:t>, so bitten </a:t>
            </a:r>
            <a:r>
              <a:rPr lang="en-US" dirty="0" err="1"/>
              <a:t>wir</a:t>
            </a:r>
            <a:r>
              <a:rPr lang="en-US" dirty="0"/>
              <a:t> </a:t>
            </a:r>
            <a:r>
              <a:rPr lang="en-US" dirty="0" err="1"/>
              <a:t>darum</a:t>
            </a:r>
            <a:r>
              <a:rPr lang="en-US" dirty="0"/>
              <a:t>, </a:t>
            </a:r>
            <a:r>
              <a:rPr lang="en-US" dirty="0" err="1"/>
              <a:t>dass</a:t>
            </a:r>
            <a:r>
              <a:rPr lang="en-US" dirty="0"/>
              <a:t> </a:t>
            </a:r>
            <a:r>
              <a:rPr lang="en-US" dirty="0" err="1"/>
              <a:t>auch</a:t>
            </a:r>
            <a:r>
              <a:rPr lang="en-US" dirty="0"/>
              <a:t> </a:t>
            </a:r>
            <a:r>
              <a:rPr lang="en-US" dirty="0" err="1"/>
              <a:t>Haschem</a:t>
            </a:r>
            <a:r>
              <a:rPr lang="en-US" dirty="0"/>
              <a:t> </a:t>
            </a:r>
            <a:r>
              <a:rPr lang="en-US" dirty="0" err="1"/>
              <a:t>sich</a:t>
            </a:r>
            <a:r>
              <a:rPr lang="en-US" dirty="0"/>
              <a:t> </a:t>
            </a:r>
            <a:r>
              <a:rPr lang="en-US" dirty="0" err="1"/>
              <a:t>umso</a:t>
            </a:r>
            <a:r>
              <a:rPr lang="en-US" dirty="0"/>
              <a:t> </a:t>
            </a:r>
            <a:r>
              <a:rPr lang="en-US" dirty="0" err="1"/>
              <a:t>mehr</a:t>
            </a:r>
            <a:r>
              <a:rPr lang="en-US" dirty="0"/>
              <a:t> um </a:t>
            </a:r>
            <a:r>
              <a:rPr lang="en-US" dirty="0" err="1"/>
              <a:t>unsere</a:t>
            </a:r>
            <a:r>
              <a:rPr lang="en-US" dirty="0"/>
              <a:t> </a:t>
            </a:r>
            <a:r>
              <a:rPr lang="en-US" dirty="0" err="1"/>
              <a:t>Körper</a:t>
            </a:r>
            <a:r>
              <a:rPr lang="en-US" dirty="0"/>
              <a:t> </a:t>
            </a:r>
            <a:r>
              <a:rPr lang="en-US" dirty="0" err="1"/>
              <a:t>kümmern</a:t>
            </a:r>
            <a:r>
              <a:rPr lang="en-US" dirty="0"/>
              <a:t> </a:t>
            </a:r>
            <a:r>
              <a:rPr lang="en-US" dirty="0" err="1"/>
              <a:t>soll</a:t>
            </a:r>
            <a:endParaRPr lang="en-US" dirty="0"/>
          </a:p>
        </p:txBody>
      </p:sp>
    </p:spTree>
    <p:extLst>
      <p:ext uri="{BB962C8B-B14F-4D97-AF65-F5344CB8AC3E}">
        <p14:creationId xmlns:p14="http://schemas.microsoft.com/office/powerpoint/2010/main" val="3850600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999FC9-9E6A-4051-9107-C3D55DCDF7CC}"/>
              </a:ext>
            </a:extLst>
          </p:cNvPr>
          <p:cNvSpPr>
            <a:spLocks noGrp="1"/>
          </p:cNvSpPr>
          <p:nvPr>
            <p:ph type="title"/>
          </p:nvPr>
        </p:nvSpPr>
        <p:spPr/>
        <p:txBody>
          <a:bodyPr>
            <a:normAutofit fontScale="90000"/>
          </a:bodyPr>
          <a:lstStyle/>
          <a:p>
            <a:pPr algn="ctr"/>
            <a:r>
              <a:rPr lang="de-DE" dirty="0"/>
              <a:t>Verwesungsbeschleunigung: </a:t>
            </a:r>
            <a:br>
              <a:rPr lang="de-DE" dirty="0"/>
            </a:br>
            <a:r>
              <a:rPr lang="de-DE" dirty="0" err="1"/>
              <a:t>Psak</a:t>
            </a:r>
            <a:r>
              <a:rPr lang="de-DE" dirty="0"/>
              <a:t> des </a:t>
            </a:r>
            <a:r>
              <a:rPr lang="de-DE" dirty="0" err="1"/>
              <a:t>Schwus</a:t>
            </a:r>
            <a:r>
              <a:rPr lang="de-DE" dirty="0"/>
              <a:t> </a:t>
            </a:r>
            <a:r>
              <a:rPr lang="de-DE" dirty="0" err="1"/>
              <a:t>Jaakov</a:t>
            </a:r>
            <a:r>
              <a:rPr lang="de-DE" dirty="0"/>
              <a:t> </a:t>
            </a:r>
            <a:br>
              <a:rPr lang="de-DE" dirty="0"/>
            </a:br>
            <a:r>
              <a:rPr lang="de-DE" dirty="0"/>
              <a:t>(Rav </a:t>
            </a:r>
            <a:r>
              <a:rPr lang="de-DE" dirty="0" err="1"/>
              <a:t>Jaakov</a:t>
            </a:r>
            <a:r>
              <a:rPr lang="de-DE" dirty="0"/>
              <a:t> </a:t>
            </a:r>
            <a:r>
              <a:rPr lang="de-DE" dirty="0" err="1"/>
              <a:t>Reischer</a:t>
            </a:r>
            <a:r>
              <a:rPr lang="de-DE" dirty="0"/>
              <a:t> aus Ansbach und Worms)</a:t>
            </a:r>
            <a:endParaRPr lang="de-CH" dirty="0"/>
          </a:p>
        </p:txBody>
      </p:sp>
      <p:sp>
        <p:nvSpPr>
          <p:cNvPr id="3" name="Inhaltsplatzhalter 2">
            <a:extLst>
              <a:ext uri="{FF2B5EF4-FFF2-40B4-BE49-F238E27FC236}">
                <a16:creationId xmlns:a16="http://schemas.microsoft.com/office/drawing/2014/main" id="{5343F64D-DF03-4607-B5D0-72E5651DE347}"/>
              </a:ext>
            </a:extLst>
          </p:cNvPr>
          <p:cNvSpPr>
            <a:spLocks noGrp="1"/>
          </p:cNvSpPr>
          <p:nvPr>
            <p:ph idx="1"/>
          </p:nvPr>
        </p:nvSpPr>
        <p:spPr/>
        <p:txBody>
          <a:bodyPr>
            <a:normAutofit/>
          </a:bodyPr>
          <a:lstStyle/>
          <a:p>
            <a:pPr marL="0" indent="0" algn="r">
              <a:buNone/>
            </a:pPr>
            <a:r>
              <a:rPr lang="he-IL" sz="2400" b="1" dirty="0"/>
              <a:t>שו"ת שבות יעקב חלק ב סימן צז </a:t>
            </a:r>
            <a:endParaRPr lang="de-CH" sz="2400" dirty="0"/>
          </a:p>
          <a:p>
            <a:pPr marL="0" indent="0" algn="r">
              <a:buNone/>
            </a:pPr>
            <a:r>
              <a:rPr lang="he-IL" sz="2400" dirty="0"/>
              <a:t>מי שצוה בשעת פטירתו שישאו אותו לקברי אבותיו וביום שמת נאנס שהוצרך לקבור שם במקום פטירתו ועכשיו רצו בניו להוליכו אצל קברות אבותיו ומפני שאי אפשר לישא אותו מחמת הפסד הבשר וריחו נודף עד יתעכל הבשר אם מותר ליתן על כל גופו סיד למהר העיכול אי איכא בזיון בכך או לא א"נ משום צער ובענין שאמרו קשה רמה למת כמחט בבשר החי </a:t>
            </a:r>
            <a:r>
              <a:rPr lang="he-IL" sz="2400" b="1" i="1" dirty="0"/>
              <a:t>תשובה כל כי הא שעושין לעכל הבשר מהרה כדי לישא אותו למקום שצוה מותר שאין כאן משום בזיון ואין כאן משום צערא שאין בשר המת מרגיש באיזמל וכ"ש בסיד והחנוטין קורעין אותו ומוציאין מעיהן ואין כאן לא משום צער ולא משום בזיון וכו' שערב לאדם להיות נקבר אצל אבותיו</a:t>
            </a:r>
            <a:endParaRPr lang="de-CH" sz="2400" b="1" i="1" dirty="0"/>
          </a:p>
        </p:txBody>
      </p:sp>
    </p:spTree>
    <p:extLst>
      <p:ext uri="{BB962C8B-B14F-4D97-AF65-F5344CB8AC3E}">
        <p14:creationId xmlns:p14="http://schemas.microsoft.com/office/powerpoint/2010/main" val="1089500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A950D3-5B19-479F-83FC-175CC33A62FB}"/>
              </a:ext>
            </a:extLst>
          </p:cNvPr>
          <p:cNvSpPr>
            <a:spLocks noGrp="1"/>
          </p:cNvSpPr>
          <p:nvPr>
            <p:ph type="title"/>
          </p:nvPr>
        </p:nvSpPr>
        <p:spPr/>
        <p:txBody>
          <a:bodyPr/>
          <a:lstStyle/>
          <a:p>
            <a:pPr algn="ctr"/>
            <a:r>
              <a:rPr lang="de-DE" dirty="0"/>
              <a:t>Weitmöglichste Entfernung vom Virus: </a:t>
            </a:r>
            <a:br>
              <a:rPr lang="de-DE" dirty="0"/>
            </a:br>
            <a:r>
              <a:rPr lang="de-DE" dirty="0" err="1"/>
              <a:t>Psak</a:t>
            </a:r>
            <a:r>
              <a:rPr lang="de-DE" dirty="0"/>
              <a:t> des Ramo und Schulchan </a:t>
            </a:r>
            <a:r>
              <a:rPr lang="de-DE"/>
              <a:t>Oruch</a:t>
            </a:r>
            <a:endParaRPr lang="de-CH" dirty="0"/>
          </a:p>
        </p:txBody>
      </p:sp>
      <p:sp>
        <p:nvSpPr>
          <p:cNvPr id="3" name="Inhaltsplatzhalter 2">
            <a:extLst>
              <a:ext uri="{FF2B5EF4-FFF2-40B4-BE49-F238E27FC236}">
                <a16:creationId xmlns:a16="http://schemas.microsoft.com/office/drawing/2014/main" id="{5A23FAEA-8004-47E9-80C3-8BF4579BE7E7}"/>
              </a:ext>
            </a:extLst>
          </p:cNvPr>
          <p:cNvSpPr>
            <a:spLocks noGrp="1"/>
          </p:cNvSpPr>
          <p:nvPr>
            <p:ph sz="half" idx="1"/>
          </p:nvPr>
        </p:nvSpPr>
        <p:spPr>
          <a:xfrm>
            <a:off x="287603" y="1937857"/>
            <a:ext cx="8478891" cy="4806892"/>
          </a:xfrm>
        </p:spPr>
        <p:txBody>
          <a:bodyPr>
            <a:normAutofit fontScale="85000" lnSpcReduction="20000"/>
          </a:bodyPr>
          <a:lstStyle/>
          <a:p>
            <a:pPr algn="r"/>
            <a:endParaRPr lang="de-CH" dirty="0"/>
          </a:p>
          <a:p>
            <a:pPr marL="0" indent="0" algn="r">
              <a:buNone/>
            </a:pPr>
            <a:r>
              <a:rPr lang="he-IL" b="1" dirty="0"/>
              <a:t>שולחן ערוך יורה דעה הלכות תערובות סימן קטז סעיף ה </a:t>
            </a:r>
            <a:endParaRPr lang="de-CH" b="1" dirty="0"/>
          </a:p>
          <a:p>
            <a:pPr marL="0" indent="0" algn="r">
              <a:buNone/>
            </a:pPr>
            <a:r>
              <a:rPr lang="he-IL" dirty="0"/>
              <a:t>עוד כתבו שיש לברוח מן העיר כשדבר בעיר, ויש לצאת מן העיר בתחלת הדבר, ולא בסופו (תשובת מהרי"ל סי' ל"ה /מ"א/). וכל אלו הדברים הם משום סכנה, </a:t>
            </a:r>
            <a:r>
              <a:rPr lang="he-IL" b="1" dirty="0"/>
              <a:t>ושומר </a:t>
            </a:r>
            <a:r>
              <a:rPr lang="he-IL" b="1" i="1" dirty="0"/>
              <a:t>נפשו ירחק מהם ואסור לסמוך אנס או לסכן נפשו בכל כיוצא בזה</a:t>
            </a:r>
            <a:r>
              <a:rPr lang="he-IL" dirty="0"/>
              <a:t>. ועיין בחושן משפט סימן תכ"ז</a:t>
            </a:r>
            <a:endParaRPr lang="de-DE" dirty="0"/>
          </a:p>
          <a:p>
            <a:pPr marL="0" indent="0">
              <a:buNone/>
            </a:pPr>
            <a:r>
              <a:rPr lang="de-CH" i="1" dirty="0"/>
              <a:t>Und sie schrieben noch, dass man aus einer Stadt, wo eine Pandemie wütet, fliehen sollte; und man sollte am Anfang der Seuche und nicht am Ende der Seuche fliehen…und von all diesen Dingen sollte jemand, der auf sein Leben achtet, sich entfernen und es ist verboten sich auf Wunder zu verlassen oder sein Leben in Gefahr zu bringen…</a:t>
            </a:r>
            <a:endParaRPr lang="de-CH" dirty="0"/>
          </a:p>
          <a:p>
            <a:pPr marL="0" indent="0">
              <a:buNone/>
            </a:pPr>
            <a:endParaRPr lang="de-CH" dirty="0"/>
          </a:p>
          <a:p>
            <a:pPr marL="0" indent="0" algn="r">
              <a:buNone/>
            </a:pPr>
            <a:r>
              <a:rPr lang="he-IL" b="1" dirty="0"/>
              <a:t>שולחן ערוך חושן משפט הלכות שמירת נפש סימן תכז </a:t>
            </a:r>
            <a:r>
              <a:rPr lang="de-CH" dirty="0"/>
              <a:t> </a:t>
            </a:r>
          </a:p>
          <a:p>
            <a:pPr marL="0" indent="0" algn="r">
              <a:buNone/>
            </a:pPr>
            <a:r>
              <a:rPr lang="he-IL" dirty="0"/>
              <a:t>סעיף ח</a:t>
            </a:r>
            <a:endParaRPr lang="de-CH" dirty="0"/>
          </a:p>
          <a:p>
            <a:pPr marL="0" indent="0" algn="r">
              <a:buNone/>
            </a:pPr>
            <a:r>
              <a:rPr lang="he-IL" dirty="0"/>
              <a:t>וכן כל מכשול שיש בו סכנת נפשות, מצות עשה להסירו ולהשמר ממנו ולהזהר בדבר יפה, ו] שנאמר: השמר לך ושמור נפשך (דברים ד, ט). ז] ואם לא הסיר והניח המכשולות המביאים לידי סכנה ביטל מצות עשה {יא} ועבר בלא תשים דמים (דברים ד, ט</a:t>
            </a:r>
            <a:r>
              <a:rPr lang="de-CH" b="1" dirty="0"/>
              <a:t> </a:t>
            </a:r>
          </a:p>
          <a:p>
            <a:pPr marL="0" indent="0">
              <a:buNone/>
            </a:pPr>
            <a:r>
              <a:rPr lang="de-CH" i="1" dirty="0"/>
              <a:t>Und bei jedem Hindernis, welches Lebensgefahr mit sich bringt, ist es eine Mitzwas Asse</a:t>
            </a:r>
            <a:r>
              <a:rPr lang="de-CH" b="1" i="1" dirty="0"/>
              <a:t> </a:t>
            </a:r>
            <a:r>
              <a:rPr lang="de-CH" i="1" dirty="0"/>
              <a:t>dieses zu entfernen und sich davor zu hüten, weil es geschrieben steht «Hüte dich und hüte dein Leben» (</a:t>
            </a:r>
            <a:r>
              <a:rPr lang="de-CH" i="1" dirty="0" err="1"/>
              <a:t>Dvorim</a:t>
            </a:r>
            <a:r>
              <a:rPr lang="de-CH" i="1" dirty="0"/>
              <a:t> 4, 9) Und wenn man die Hindernisse nicht entfernt, sondern sie belässt und man so Gefahr bringt, so hat man das positive Gebot übertreten und das negative Gebot «bringe kein Blut über dein Haus» (</a:t>
            </a:r>
            <a:r>
              <a:rPr lang="de-CH" i="1" dirty="0" err="1"/>
              <a:t>Dvarim</a:t>
            </a:r>
            <a:r>
              <a:rPr lang="de-CH" i="1" dirty="0"/>
              <a:t> 4, 9) übertreten. </a:t>
            </a:r>
          </a:p>
        </p:txBody>
      </p:sp>
      <p:pic>
        <p:nvPicPr>
          <p:cNvPr id="6" name="Inhaltsplatzhalter 5" descr="Ein Bild, das Raum, Läufer enthält.&#10;&#10;Automatisch generierte Beschreibung">
            <a:extLst>
              <a:ext uri="{FF2B5EF4-FFF2-40B4-BE49-F238E27FC236}">
                <a16:creationId xmlns:a16="http://schemas.microsoft.com/office/drawing/2014/main" id="{09AA7D6E-1060-4BC4-9FAF-3E2E044A07EE}"/>
              </a:ext>
            </a:extLst>
          </p:cNvPr>
          <p:cNvPicPr>
            <a:picLocks noGrp="1" noChangeAspect="1"/>
          </p:cNvPicPr>
          <p:nvPr>
            <p:ph sz="half" idx="2"/>
          </p:nvPr>
        </p:nvPicPr>
        <p:blipFill>
          <a:blip r:embed="rId2"/>
          <a:stretch>
            <a:fillRect/>
          </a:stretch>
        </p:blipFill>
        <p:spPr>
          <a:xfrm>
            <a:off x="9200778" y="2734586"/>
            <a:ext cx="2358594" cy="3649662"/>
          </a:xfrm>
        </p:spPr>
      </p:pic>
    </p:spTree>
    <p:extLst>
      <p:ext uri="{BB962C8B-B14F-4D97-AF65-F5344CB8AC3E}">
        <p14:creationId xmlns:p14="http://schemas.microsoft.com/office/powerpoint/2010/main" val="3788494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1F69C-EDED-414B-B0CF-E4742319E82D}"/>
              </a:ext>
            </a:extLst>
          </p:cNvPr>
          <p:cNvSpPr>
            <a:spLocks noGrp="1"/>
          </p:cNvSpPr>
          <p:nvPr>
            <p:ph type="title"/>
          </p:nvPr>
        </p:nvSpPr>
        <p:spPr/>
        <p:txBody>
          <a:bodyPr/>
          <a:lstStyle/>
          <a:p>
            <a:pPr algn="ctr"/>
            <a:r>
              <a:rPr lang="de-DE" dirty="0" err="1"/>
              <a:t>Kamejo</a:t>
            </a:r>
            <a:r>
              <a:rPr lang="de-DE" dirty="0"/>
              <a:t> von </a:t>
            </a:r>
            <a:r>
              <a:rPr lang="de-DE" dirty="0" err="1"/>
              <a:t>Hagaon</a:t>
            </a:r>
            <a:r>
              <a:rPr lang="de-DE" dirty="0"/>
              <a:t> Rav </a:t>
            </a:r>
            <a:r>
              <a:rPr lang="de-DE" dirty="0" err="1"/>
              <a:t>Elijohu</a:t>
            </a:r>
            <a:r>
              <a:rPr lang="de-DE" dirty="0"/>
              <a:t> </a:t>
            </a:r>
            <a:r>
              <a:rPr lang="de-DE" dirty="0" err="1"/>
              <a:t>Guttmacher</a:t>
            </a:r>
            <a:endParaRPr lang="de-CH" dirty="0"/>
          </a:p>
        </p:txBody>
      </p:sp>
      <p:pic>
        <p:nvPicPr>
          <p:cNvPr id="5" name="Inhaltsplatzhalter 4" descr="Ein Bild, das Text enthält.&#10;&#10;Automatisch generierte Beschreibung">
            <a:extLst>
              <a:ext uri="{FF2B5EF4-FFF2-40B4-BE49-F238E27FC236}">
                <a16:creationId xmlns:a16="http://schemas.microsoft.com/office/drawing/2014/main" id="{51C18ECE-D156-4153-BCAF-BD6A834DF7F5}"/>
              </a:ext>
            </a:extLst>
          </p:cNvPr>
          <p:cNvPicPr>
            <a:picLocks noGrp="1" noChangeAspect="1"/>
          </p:cNvPicPr>
          <p:nvPr>
            <p:ph idx="1"/>
          </p:nvPr>
        </p:nvPicPr>
        <p:blipFill>
          <a:blip r:embed="rId2"/>
          <a:stretch>
            <a:fillRect/>
          </a:stretch>
        </p:blipFill>
        <p:spPr>
          <a:xfrm>
            <a:off x="3061981" y="1669409"/>
            <a:ext cx="5545123" cy="5041783"/>
          </a:xfrm>
        </p:spPr>
      </p:pic>
    </p:spTree>
    <p:extLst>
      <p:ext uri="{BB962C8B-B14F-4D97-AF65-F5344CB8AC3E}">
        <p14:creationId xmlns:p14="http://schemas.microsoft.com/office/powerpoint/2010/main" val="1175990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71BC2E-84F6-40E3-869B-59F01BCA616A}"/>
              </a:ext>
            </a:extLst>
          </p:cNvPr>
          <p:cNvSpPr>
            <a:spLocks noGrp="1"/>
          </p:cNvSpPr>
          <p:nvPr>
            <p:ph type="title"/>
          </p:nvPr>
        </p:nvSpPr>
        <p:spPr>
          <a:xfrm>
            <a:off x="6400800" y="609600"/>
            <a:ext cx="5147730" cy="1641987"/>
          </a:xfrm>
        </p:spPr>
        <p:txBody>
          <a:bodyPr>
            <a:normAutofit/>
          </a:bodyPr>
          <a:lstStyle/>
          <a:p>
            <a:pPr>
              <a:lnSpc>
                <a:spcPct val="90000"/>
              </a:lnSpc>
            </a:pPr>
            <a:r>
              <a:rPr lang="de-DE" dirty="0"/>
              <a:t>Tefilla von </a:t>
            </a:r>
            <a:r>
              <a:rPr lang="de-DE" dirty="0" err="1"/>
              <a:t>Hagaon</a:t>
            </a:r>
            <a:r>
              <a:rPr lang="de-DE" dirty="0"/>
              <a:t> Rav </a:t>
            </a:r>
            <a:r>
              <a:rPr lang="de-DE" dirty="0" err="1"/>
              <a:t>Avrohom</a:t>
            </a:r>
            <a:r>
              <a:rPr lang="de-DE" dirty="0"/>
              <a:t> Bing </a:t>
            </a:r>
            <a:r>
              <a:rPr lang="de-DE" dirty="0" err="1"/>
              <a:t>sz“l</a:t>
            </a:r>
            <a:r>
              <a:rPr lang="de-DE" dirty="0"/>
              <a:t> aus Würzburg</a:t>
            </a:r>
            <a:endParaRPr lang="de-CH" dirty="0"/>
          </a:p>
        </p:txBody>
      </p:sp>
      <p:pic>
        <p:nvPicPr>
          <p:cNvPr id="5" name="Inhaltsplatzhalter 4">
            <a:extLst>
              <a:ext uri="{FF2B5EF4-FFF2-40B4-BE49-F238E27FC236}">
                <a16:creationId xmlns:a16="http://schemas.microsoft.com/office/drawing/2014/main" id="{E1BA4971-E45B-4A75-909E-3FCC8369DF7F}"/>
              </a:ext>
            </a:extLst>
          </p:cNvPr>
          <p:cNvPicPr>
            <a:picLocks noChangeAspect="1"/>
          </p:cNvPicPr>
          <p:nvPr/>
        </p:nvPicPr>
        <p:blipFill rotWithShape="1">
          <a:blip r:embed="rId3"/>
          <a:srcRect t="13909" r="2" b="4530"/>
          <a:stretch/>
        </p:blipFill>
        <p:spPr>
          <a:xfrm>
            <a:off x="20" y="975"/>
            <a:ext cx="6095980" cy="6858000"/>
          </a:xfrm>
          <a:prstGeom prst="rect">
            <a:avLst/>
          </a:prstGeom>
        </p:spPr>
      </p:pic>
      <p:sp>
        <p:nvSpPr>
          <p:cNvPr id="9" name="Content Placeholder 8">
            <a:extLst>
              <a:ext uri="{FF2B5EF4-FFF2-40B4-BE49-F238E27FC236}">
                <a16:creationId xmlns:a16="http://schemas.microsoft.com/office/drawing/2014/main" id="{9D2A6BF2-D6D0-496A-9A41-B50076CB2AC4}"/>
              </a:ext>
            </a:extLst>
          </p:cNvPr>
          <p:cNvSpPr>
            <a:spLocks noGrp="1"/>
          </p:cNvSpPr>
          <p:nvPr>
            <p:ph idx="1"/>
          </p:nvPr>
        </p:nvSpPr>
        <p:spPr>
          <a:xfrm>
            <a:off x="6400800" y="2251587"/>
            <a:ext cx="5147730" cy="3637935"/>
          </a:xfrm>
        </p:spPr>
        <p:txBody>
          <a:bodyPr>
            <a:normAutofit/>
          </a:bodyPr>
          <a:lstStyle/>
          <a:p>
            <a:pPr marL="0" indent="0">
              <a:buNone/>
            </a:pPr>
            <a:r>
              <a:rPr lang="en-US" dirty="0"/>
              <a:t>- “</a:t>
            </a:r>
            <a:r>
              <a:rPr lang="en-US" i="1" dirty="0"/>
              <a:t>Choli – Ra” </a:t>
            </a:r>
            <a:r>
              <a:rPr lang="en-US" dirty="0"/>
              <a:t>= Die </a:t>
            </a:r>
            <a:r>
              <a:rPr lang="en-US" dirty="0" err="1"/>
              <a:t>Böse</a:t>
            </a:r>
            <a:r>
              <a:rPr lang="en-US" dirty="0"/>
              <a:t> </a:t>
            </a:r>
            <a:r>
              <a:rPr lang="en-US" dirty="0" err="1"/>
              <a:t>Krankheit</a:t>
            </a:r>
            <a:endParaRPr lang="en-US" dirty="0"/>
          </a:p>
          <a:p>
            <a:pPr marL="0" indent="0">
              <a:buNone/>
            </a:pPr>
            <a:r>
              <a:rPr lang="en-US" dirty="0"/>
              <a:t> Man </a:t>
            </a:r>
            <a:r>
              <a:rPr lang="en-US" dirty="0" err="1"/>
              <a:t>sagte</a:t>
            </a:r>
            <a:r>
              <a:rPr lang="en-US" dirty="0"/>
              <a:t> es </a:t>
            </a:r>
            <a:r>
              <a:rPr lang="en-US" dirty="0" err="1"/>
              <a:t>nach</a:t>
            </a:r>
            <a:r>
              <a:rPr lang="en-US" dirty="0"/>
              <a:t> der </a:t>
            </a:r>
            <a:r>
              <a:rPr lang="en-US" dirty="0" err="1"/>
              <a:t>Schmone</a:t>
            </a:r>
            <a:r>
              <a:rPr lang="en-US" dirty="0"/>
              <a:t> </a:t>
            </a:r>
            <a:r>
              <a:rPr lang="en-US" dirty="0" err="1"/>
              <a:t>Essre</a:t>
            </a:r>
            <a:r>
              <a:rPr lang="en-US" dirty="0"/>
              <a:t>, in </a:t>
            </a:r>
            <a:r>
              <a:rPr lang="en-US" dirty="0" err="1"/>
              <a:t>Abwechslung</a:t>
            </a:r>
            <a:r>
              <a:rPr lang="en-US" dirty="0"/>
              <a:t> </a:t>
            </a:r>
            <a:r>
              <a:rPr lang="en-US" dirty="0" err="1"/>
              <a:t>mit</a:t>
            </a:r>
            <a:r>
              <a:rPr lang="en-US" dirty="0"/>
              <a:t> dem </a:t>
            </a:r>
            <a:r>
              <a:rPr lang="en-US" dirty="0" err="1"/>
              <a:t>Chasan</a:t>
            </a:r>
            <a:endParaRPr lang="en-US" dirty="0"/>
          </a:p>
          <a:p>
            <a:pPr marL="0" indent="0">
              <a:buNone/>
            </a:pPr>
            <a:r>
              <a:rPr lang="en-US" dirty="0"/>
              <a:t>- Man </a:t>
            </a:r>
            <a:r>
              <a:rPr lang="en-US" dirty="0" err="1"/>
              <a:t>davnet</a:t>
            </a:r>
            <a:r>
              <a:rPr lang="en-US" dirty="0"/>
              <a:t> </a:t>
            </a:r>
            <a:r>
              <a:rPr lang="en-US" dirty="0" err="1"/>
              <a:t>zu</a:t>
            </a:r>
            <a:r>
              <a:rPr lang="en-US" dirty="0"/>
              <a:t> Hashem </a:t>
            </a:r>
            <a:r>
              <a:rPr lang="en-US" dirty="0" err="1"/>
              <a:t>als</a:t>
            </a:r>
            <a:r>
              <a:rPr lang="en-US" dirty="0"/>
              <a:t> “</a:t>
            </a:r>
            <a:r>
              <a:rPr lang="en-US" i="1" dirty="0" err="1"/>
              <a:t>Rofe</a:t>
            </a:r>
            <a:r>
              <a:rPr lang="en-US" i="1" dirty="0"/>
              <a:t> </a:t>
            </a:r>
            <a:r>
              <a:rPr lang="en-US" i="1" dirty="0" err="1"/>
              <a:t>chol</a:t>
            </a:r>
            <a:r>
              <a:rPr lang="en-US" i="1" dirty="0"/>
              <a:t> </a:t>
            </a:r>
            <a:r>
              <a:rPr lang="en-US" i="1" dirty="0" err="1"/>
              <a:t>Bosor</a:t>
            </a:r>
            <a:r>
              <a:rPr lang="en-US" dirty="0"/>
              <a:t>”, </a:t>
            </a:r>
            <a:r>
              <a:rPr lang="en-US" dirty="0" err="1"/>
              <a:t>damit</a:t>
            </a:r>
            <a:r>
              <a:rPr lang="en-US" dirty="0"/>
              <a:t> </a:t>
            </a:r>
            <a:r>
              <a:rPr lang="en-US" dirty="0" err="1"/>
              <a:t>er</a:t>
            </a:r>
            <a:r>
              <a:rPr lang="en-US" dirty="0"/>
              <a:t> in seiner </a:t>
            </a:r>
            <a:r>
              <a:rPr lang="en-US" dirty="0" err="1"/>
              <a:t>Eigenschaft</a:t>
            </a:r>
            <a:r>
              <a:rPr lang="en-US" dirty="0"/>
              <a:t> </a:t>
            </a:r>
            <a:r>
              <a:rPr lang="en-US" dirty="0" err="1"/>
              <a:t>als</a:t>
            </a:r>
            <a:r>
              <a:rPr lang="en-US" dirty="0"/>
              <a:t> “</a:t>
            </a:r>
            <a:r>
              <a:rPr lang="en-US" dirty="0" err="1"/>
              <a:t>alles</a:t>
            </a:r>
            <a:r>
              <a:rPr lang="en-US" dirty="0"/>
              <a:t> </a:t>
            </a:r>
            <a:r>
              <a:rPr lang="en-US" dirty="0" err="1"/>
              <a:t>heilender</a:t>
            </a:r>
            <a:r>
              <a:rPr lang="en-US" dirty="0"/>
              <a:t> </a:t>
            </a:r>
            <a:r>
              <a:rPr lang="en-US" dirty="0" err="1"/>
              <a:t>Arzt</a:t>
            </a:r>
            <a:r>
              <a:rPr lang="en-US" dirty="0"/>
              <a:t>” </a:t>
            </a:r>
            <a:r>
              <a:rPr lang="en-US" dirty="0" err="1"/>
              <a:t>uns</a:t>
            </a:r>
            <a:r>
              <a:rPr lang="en-US" dirty="0"/>
              <a:t> </a:t>
            </a:r>
            <a:r>
              <a:rPr lang="en-US" dirty="0" err="1"/>
              <a:t>Heilung</a:t>
            </a:r>
            <a:r>
              <a:rPr lang="en-US" dirty="0"/>
              <a:t> </a:t>
            </a:r>
            <a:r>
              <a:rPr lang="en-US" dirty="0" err="1"/>
              <a:t>bringt</a:t>
            </a:r>
            <a:r>
              <a:rPr lang="en-US" dirty="0"/>
              <a:t> </a:t>
            </a:r>
          </a:p>
          <a:p>
            <a:pPr marL="0" indent="0">
              <a:buNone/>
            </a:pPr>
            <a:endParaRPr lang="en-US" dirty="0"/>
          </a:p>
        </p:txBody>
      </p:sp>
    </p:spTree>
    <p:extLst>
      <p:ext uri="{BB962C8B-B14F-4D97-AF65-F5344CB8AC3E}">
        <p14:creationId xmlns:p14="http://schemas.microsoft.com/office/powerpoint/2010/main" val="2401019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28E6E1-3D76-47BD-9220-FE41F68BABE5}"/>
              </a:ext>
            </a:extLst>
          </p:cNvPr>
          <p:cNvSpPr>
            <a:spLocks noGrp="1"/>
          </p:cNvSpPr>
          <p:nvPr>
            <p:ph type="title"/>
          </p:nvPr>
        </p:nvSpPr>
        <p:spPr>
          <a:xfrm>
            <a:off x="685801" y="58723"/>
            <a:ext cx="10131425" cy="2315361"/>
          </a:xfrm>
        </p:spPr>
        <p:txBody>
          <a:bodyPr>
            <a:noAutofit/>
          </a:bodyPr>
          <a:lstStyle/>
          <a:p>
            <a:pPr algn="ctr"/>
            <a:r>
              <a:rPr lang="de-CH" sz="2000" b="1" u="sng" dirty="0"/>
              <a:t>Fazit </a:t>
            </a:r>
            <a:br>
              <a:rPr lang="de-CH" sz="2400" dirty="0"/>
            </a:br>
            <a:r>
              <a:rPr lang="de-CH" sz="2000" dirty="0"/>
              <a:t>Rabbiner haben folgende Verantwortungen übernommen: </a:t>
            </a:r>
            <a:br>
              <a:rPr lang="de-CH" sz="2000" dirty="0"/>
            </a:br>
            <a:r>
              <a:rPr lang="de-CH" sz="2000" dirty="0"/>
              <a:t>1) Halten an die gesetzlichen und Medizinischen Vorgaben</a:t>
            </a:r>
            <a:br>
              <a:rPr lang="de-CH" sz="2000" dirty="0"/>
            </a:br>
            <a:r>
              <a:rPr lang="de-CH" sz="2000" dirty="0"/>
              <a:t>2) Halachische </a:t>
            </a:r>
            <a:r>
              <a:rPr lang="de-CH" sz="2000" i="1" dirty="0" err="1"/>
              <a:t>Psokim</a:t>
            </a:r>
            <a:r>
              <a:rPr lang="de-CH" sz="2000" dirty="0"/>
              <a:t> im praktischen Religiösen Leben</a:t>
            </a:r>
            <a:br>
              <a:rPr lang="de-CH" sz="2000" dirty="0"/>
            </a:br>
            <a:r>
              <a:rPr lang="de-CH" sz="2000" dirty="0"/>
              <a:t>3) </a:t>
            </a:r>
            <a:r>
              <a:rPr lang="de-CH" sz="2000" i="1" dirty="0" err="1"/>
              <a:t>Tfillos</a:t>
            </a:r>
            <a:r>
              <a:rPr lang="de-CH" sz="2000" dirty="0"/>
              <a:t> und </a:t>
            </a:r>
            <a:r>
              <a:rPr lang="de-CH" sz="2000" i="1" dirty="0" err="1"/>
              <a:t>Chissuk</a:t>
            </a:r>
            <a:r>
              <a:rPr lang="de-CH" sz="2000" dirty="0"/>
              <a:t> im Psychologischen Zustand und im </a:t>
            </a:r>
            <a:r>
              <a:rPr lang="de-CH" sz="2000" i="1" dirty="0" err="1"/>
              <a:t>Ruchnijus</a:t>
            </a:r>
            <a:endParaRPr lang="de-CH" sz="2000" dirty="0"/>
          </a:p>
        </p:txBody>
      </p:sp>
      <p:sp>
        <p:nvSpPr>
          <p:cNvPr id="3" name="Inhaltsplatzhalter 2">
            <a:extLst>
              <a:ext uri="{FF2B5EF4-FFF2-40B4-BE49-F238E27FC236}">
                <a16:creationId xmlns:a16="http://schemas.microsoft.com/office/drawing/2014/main" id="{638FF33C-B3C2-412B-9A81-52466C7763EF}"/>
              </a:ext>
            </a:extLst>
          </p:cNvPr>
          <p:cNvSpPr>
            <a:spLocks noGrp="1"/>
          </p:cNvSpPr>
          <p:nvPr>
            <p:ph idx="1"/>
          </p:nvPr>
        </p:nvSpPr>
        <p:spPr>
          <a:xfrm>
            <a:off x="685801" y="2374084"/>
            <a:ext cx="10131425" cy="3417116"/>
          </a:xfrm>
        </p:spPr>
        <p:txBody>
          <a:bodyPr>
            <a:normAutofit fontScale="70000" lnSpcReduction="20000"/>
          </a:bodyPr>
          <a:lstStyle/>
          <a:p>
            <a:pPr marL="0" indent="0" algn="r">
              <a:buNone/>
            </a:pPr>
            <a:r>
              <a:rPr lang="he-IL" b="1" dirty="0"/>
              <a:t>ספר מסילת ישרים פרק יט</a:t>
            </a:r>
            <a:endParaRPr lang="de-DE" b="1" dirty="0"/>
          </a:p>
          <a:p>
            <a:pPr marL="0" indent="0" algn="r">
              <a:buNone/>
            </a:pPr>
            <a:r>
              <a:rPr lang="he-IL" b="1" dirty="0"/>
              <a:t> </a:t>
            </a:r>
            <a:r>
              <a:rPr lang="de-CH" dirty="0"/>
              <a:t> </a:t>
            </a:r>
          </a:p>
          <a:p>
            <a:pPr marL="0" indent="0" algn="r">
              <a:buNone/>
            </a:pPr>
            <a:r>
              <a:rPr lang="he-IL" dirty="0"/>
              <a:t>אין הקדוש ברוך הוא אוהב אלא למי שאוהב את ישראל וכל מה שאדם מגדיל אהבתו לישראל, גם הקדוש ברוך הוא מגדיל עליו, </a:t>
            </a:r>
            <a:r>
              <a:rPr lang="he-IL" b="1" dirty="0"/>
              <a:t>ואלה הם הרועים האמתים של ישראל שהקב"ה חפץ בהם הרבה</a:t>
            </a:r>
            <a:r>
              <a:rPr lang="he-IL" dirty="0"/>
              <a:t>, </a:t>
            </a:r>
            <a:r>
              <a:rPr lang="he-IL" b="1" dirty="0"/>
              <a:t>שמוסרים עצמם על צאנו, ודורשים ומשתדלים על שלומם וטובתם בכל הדרכים, ועומדים תמיד בפרץ להתפלל עליהם ולבטל הגזירות הקשות ולפתוח עליהם שערי הברכה</a:t>
            </a:r>
            <a:r>
              <a:rPr lang="de-CH" b="1" dirty="0"/>
              <a:t> </a:t>
            </a:r>
          </a:p>
          <a:p>
            <a:pPr marL="0" indent="0" algn="r">
              <a:buNone/>
            </a:pPr>
            <a:r>
              <a:rPr lang="de-CH" dirty="0"/>
              <a:t>…. </a:t>
            </a:r>
          </a:p>
          <a:p>
            <a:pPr marL="0" indent="0" algn="r">
              <a:buNone/>
            </a:pPr>
            <a:r>
              <a:rPr lang="he-IL" dirty="0"/>
              <a:t>הוא ענין כהן גדול שאמרו עליו (מכות י"א): שהיה להם לבקש רחמים על דורם ולא בקשו. וכן אמרו (שם): ההוא גברא דאכליה אריא ברחוק תלת פרסי דריב"ל ולא אשתעי אליהו בהדיה</a:t>
            </a:r>
            <a:endParaRPr lang="de-DE" dirty="0"/>
          </a:p>
          <a:p>
            <a:pPr marL="0" indent="0">
              <a:buNone/>
            </a:pPr>
            <a:endParaRPr lang="de-DE" dirty="0"/>
          </a:p>
          <a:p>
            <a:pPr marL="0" indent="0" algn="just">
              <a:buNone/>
            </a:pPr>
            <a:r>
              <a:rPr lang="de-DE" dirty="0"/>
              <a:t>…</a:t>
            </a:r>
            <a:r>
              <a:rPr lang="de-DE" i="1" dirty="0"/>
              <a:t>Dies sind die wahren Hirten Israels, die der Ewige liebt, die sich für seine Herde aufopfern und danach streben, dass es ihnen in allen Hinsichten friedlich ergeht und sie sind immer darauf bedacht für sie zu beten um die bösen und schweren Dekrete zu annullieren und die Tore der Barmherzigkeit für sie zu öffnen…Dies ist es, was bezüglich dem Hohepriester gesagt worden ist (</a:t>
            </a:r>
            <a:r>
              <a:rPr lang="de-DE" i="1" dirty="0" err="1"/>
              <a:t>Makkos</a:t>
            </a:r>
            <a:r>
              <a:rPr lang="de-DE" i="1" dirty="0"/>
              <a:t> 11), dass er für seine Generation hätte beten sollen, dies aber nicht getan hat und genauso </a:t>
            </a:r>
            <a:r>
              <a:rPr lang="de-DE" i="1" dirty="0" err="1"/>
              <a:t>heisst</a:t>
            </a:r>
            <a:r>
              <a:rPr lang="de-DE" i="1" dirty="0"/>
              <a:t> es, dass einst ein Mann, der drei </a:t>
            </a:r>
            <a:r>
              <a:rPr lang="de-DE" i="1" dirty="0" err="1"/>
              <a:t>Parsa</a:t>
            </a:r>
            <a:r>
              <a:rPr lang="de-DE" i="1" dirty="0"/>
              <a:t> von Rabbi Jehoschua </a:t>
            </a:r>
            <a:r>
              <a:rPr lang="de-DE" i="1" dirty="0" err="1"/>
              <a:t>ben</a:t>
            </a:r>
            <a:r>
              <a:rPr lang="de-DE" i="1" dirty="0"/>
              <a:t> Levi entfernt wohnte, von einem Löwen gefressen worden ist und der Prophet </a:t>
            </a:r>
            <a:r>
              <a:rPr lang="de-DE" i="1" dirty="0" err="1"/>
              <a:t>Elijohu</a:t>
            </a:r>
            <a:r>
              <a:rPr lang="de-DE" i="1" dirty="0"/>
              <a:t> (dem Rabbi Jehoschua </a:t>
            </a:r>
            <a:r>
              <a:rPr lang="de-DE" i="1" dirty="0" err="1"/>
              <a:t>ben</a:t>
            </a:r>
            <a:r>
              <a:rPr lang="de-DE" i="1" dirty="0"/>
              <a:t> Levi) nicht erschien ist.</a:t>
            </a:r>
          </a:p>
          <a:p>
            <a:pPr marL="0" indent="0">
              <a:buNone/>
            </a:pPr>
            <a:endParaRPr lang="de-CH" dirty="0"/>
          </a:p>
        </p:txBody>
      </p:sp>
    </p:spTree>
    <p:extLst>
      <p:ext uri="{BB962C8B-B14F-4D97-AF65-F5344CB8AC3E}">
        <p14:creationId xmlns:p14="http://schemas.microsoft.com/office/powerpoint/2010/main" val="377738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BE9D87D-FEDF-4EA3-A296-3C7A8C9D7F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el 1">
            <a:extLst>
              <a:ext uri="{FF2B5EF4-FFF2-40B4-BE49-F238E27FC236}">
                <a16:creationId xmlns:a16="http://schemas.microsoft.com/office/drawing/2014/main" id="{CCC88B72-B40E-4ED2-9525-4736B777C3A8}"/>
              </a:ext>
            </a:extLst>
          </p:cNvPr>
          <p:cNvSpPr>
            <a:spLocks noGrp="1"/>
          </p:cNvSpPr>
          <p:nvPr>
            <p:ph type="title"/>
          </p:nvPr>
        </p:nvSpPr>
        <p:spPr>
          <a:xfrm>
            <a:off x="4754384" y="609599"/>
            <a:ext cx="6282266" cy="1456267"/>
          </a:xfrm>
        </p:spPr>
        <p:txBody>
          <a:bodyPr vert="horz" lIns="91440" tIns="45720" rIns="91440" bIns="45720" rtlCol="0" anchor="ctr">
            <a:normAutofit/>
          </a:bodyPr>
          <a:lstStyle/>
          <a:p>
            <a:pPr algn="ctr"/>
            <a:r>
              <a:rPr lang="en-US" dirty="0"/>
              <a:t>Dr. Waldemar </a:t>
            </a:r>
            <a:r>
              <a:rPr lang="en-US" dirty="0" err="1"/>
              <a:t>Haffkine</a:t>
            </a:r>
            <a:r>
              <a:rPr lang="en-US" dirty="0"/>
              <a:t> (1860-1930)</a:t>
            </a:r>
          </a:p>
        </p:txBody>
      </p:sp>
      <p:sp>
        <p:nvSpPr>
          <p:cNvPr id="4" name="Inhaltsplatzhalter 3">
            <a:extLst>
              <a:ext uri="{FF2B5EF4-FFF2-40B4-BE49-F238E27FC236}">
                <a16:creationId xmlns:a16="http://schemas.microsoft.com/office/drawing/2014/main" id="{292C6075-D908-450F-83D9-734D1E62664F}"/>
              </a:ext>
            </a:extLst>
          </p:cNvPr>
          <p:cNvSpPr>
            <a:spLocks noGrp="1"/>
          </p:cNvSpPr>
          <p:nvPr>
            <p:ph sz="half" idx="2"/>
          </p:nvPr>
        </p:nvSpPr>
        <p:spPr>
          <a:xfrm>
            <a:off x="4754384" y="2142066"/>
            <a:ext cx="6282266" cy="3649133"/>
          </a:xfrm>
        </p:spPr>
        <p:txBody>
          <a:bodyPr vert="horz" lIns="91440" tIns="45720" rIns="91440" bIns="45720" rtlCol="0" anchor="ctr">
            <a:normAutofit fontScale="47500" lnSpcReduction="20000"/>
          </a:bodyPr>
          <a:lstStyle/>
          <a:p>
            <a:pPr marL="0" indent="0" algn="just">
              <a:buNone/>
            </a:pPr>
            <a:endParaRPr lang="de-CH" sz="2800" dirty="0"/>
          </a:p>
          <a:p>
            <a:pPr marL="0" indent="0" algn="just">
              <a:buNone/>
            </a:pPr>
            <a:r>
              <a:rPr lang="de-CH" sz="2800" dirty="0"/>
              <a:t>1893 ging er nach Indien, wo er 45.000 Menschen gegen Cholera impfte. Er reduzierte dadurch die Todesrate um 70 Prozent. In Indien gilt er bis heute als Held. </a:t>
            </a:r>
          </a:p>
          <a:p>
            <a:pPr marL="0" indent="0" algn="just">
              <a:buNone/>
            </a:pPr>
            <a:endParaRPr lang="de-CH" sz="2800" dirty="0"/>
          </a:p>
          <a:p>
            <a:pPr marL="0" indent="0" algn="just">
              <a:buNone/>
            </a:pPr>
            <a:r>
              <a:rPr lang="de-CH" sz="2800" dirty="0"/>
              <a:t>Rav J. </a:t>
            </a:r>
            <a:r>
              <a:rPr lang="de-CH" sz="2800" dirty="0" err="1"/>
              <a:t>Abramsky</a:t>
            </a:r>
            <a:r>
              <a:rPr lang="de-CH" sz="2800" dirty="0"/>
              <a:t> </a:t>
            </a:r>
            <a:r>
              <a:rPr lang="de-CH" sz="2800" dirty="0" err="1"/>
              <a:t>szl</a:t>
            </a:r>
            <a:r>
              <a:rPr lang="de-CH" sz="2800" dirty="0"/>
              <a:t> berichtet, dass </a:t>
            </a:r>
            <a:r>
              <a:rPr lang="de-CH" sz="2800" dirty="0" err="1"/>
              <a:t>Haffkine</a:t>
            </a:r>
            <a:r>
              <a:rPr lang="de-CH" sz="2800" dirty="0"/>
              <a:t> einst sagte:</a:t>
            </a:r>
          </a:p>
          <a:p>
            <a:pPr marL="0" indent="0" algn="just">
              <a:buNone/>
            </a:pPr>
            <a:r>
              <a:rPr lang="de-CH" sz="2800" dirty="0"/>
              <a:t>«</a:t>
            </a:r>
            <a:r>
              <a:rPr lang="de-CH" sz="2800" i="1" dirty="0"/>
              <a:t>Jeder kann eine Universität gründen kann, aber die "</a:t>
            </a:r>
            <a:r>
              <a:rPr lang="de-CH" sz="2800" i="1" dirty="0" err="1"/>
              <a:t>Jeschive</a:t>
            </a:r>
            <a:r>
              <a:rPr lang="de-CH" sz="2800" i="1" dirty="0"/>
              <a:t>" ist eine besondere jüdische Erfindung, da sie nicht nur Wissen vermittelt, sondern ein wesentlicher Bestandteil für das </a:t>
            </a:r>
            <a:r>
              <a:rPr lang="de-CH" sz="2800" b="1" i="1" dirty="0"/>
              <a:t>Überleben des jüdischen Volkes </a:t>
            </a:r>
            <a:r>
              <a:rPr lang="de-CH" sz="2800" i="1" dirty="0"/>
              <a:t>ist</a:t>
            </a:r>
            <a:r>
              <a:rPr lang="de-CH" sz="2800" dirty="0"/>
              <a:t>»</a:t>
            </a:r>
          </a:p>
          <a:p>
            <a:pPr marL="0" indent="0" algn="just">
              <a:buNone/>
            </a:pPr>
            <a:endParaRPr lang="de-CH" sz="2800" dirty="0"/>
          </a:p>
          <a:p>
            <a:pPr marL="0" indent="0" algn="just">
              <a:buNone/>
            </a:pPr>
            <a:r>
              <a:rPr lang="de-CH" sz="2800" dirty="0"/>
              <a:t>Angelehnt an </a:t>
            </a:r>
            <a:r>
              <a:rPr lang="de-CH" sz="2800" dirty="0" err="1"/>
              <a:t>Gittin</a:t>
            </a:r>
            <a:r>
              <a:rPr lang="de-CH" sz="2800" dirty="0"/>
              <a:t> 56b sagte er:</a:t>
            </a:r>
          </a:p>
          <a:p>
            <a:pPr marL="0" indent="0" algn="just">
              <a:buNone/>
            </a:pPr>
            <a:r>
              <a:rPr lang="de-CH" sz="2800" dirty="0"/>
              <a:t>«</a:t>
            </a:r>
            <a:r>
              <a:rPr lang="de-CH" sz="2800" i="1" dirty="0"/>
              <a:t>Die winzigen Bakterien und Viren zählen zu den kleinsten Geschöpfen der </a:t>
            </a:r>
            <a:r>
              <a:rPr lang="de-CH" sz="2800" i="1" dirty="0" err="1"/>
              <a:t>Gttlichen</a:t>
            </a:r>
            <a:r>
              <a:rPr lang="de-CH" sz="2800" i="1" dirty="0"/>
              <a:t> Schöpfung; sind aber weit aus stärker als der grosse und intelligente Mensch</a:t>
            </a:r>
            <a:r>
              <a:rPr lang="de-CH" sz="2800" dirty="0"/>
              <a:t>.»</a:t>
            </a:r>
          </a:p>
          <a:p>
            <a:pPr marL="0" indent="0" algn="ctr">
              <a:lnSpc>
                <a:spcPct val="115000"/>
              </a:lnSpc>
              <a:spcAft>
                <a:spcPts val="0"/>
              </a:spcAft>
              <a:buNone/>
            </a:pPr>
            <a:r>
              <a:rPr lang="he-IL" sz="4200" dirty="0">
                <a:latin typeface="Calibri" panose="020F0502020204030204" pitchFamily="34" charset="0"/>
                <a:ea typeface="Calibri" panose="020F0502020204030204" pitchFamily="34" charset="0"/>
              </a:rPr>
              <a:t>יִּצְעַ֣ק</a:t>
            </a:r>
            <a:r>
              <a:rPr lang="he-IL" sz="4200" dirty="0">
                <a:latin typeface="Calibri" panose="020F0502020204030204" pitchFamily="34" charset="0"/>
                <a:ea typeface="Calibri" panose="020F0502020204030204" pitchFamily="34" charset="0"/>
                <a:cs typeface="Calibri" panose="020F0502020204030204" pitchFamily="34" charset="0"/>
              </a:rPr>
              <a:t> </a:t>
            </a:r>
            <a:r>
              <a:rPr lang="he-IL" sz="4200" dirty="0">
                <a:latin typeface="Calibri" panose="020F0502020204030204" pitchFamily="34" charset="0"/>
                <a:ea typeface="Calibri" panose="020F0502020204030204" pitchFamily="34" charset="0"/>
              </a:rPr>
              <a:t>מֹשֶׁ֔ה</a:t>
            </a:r>
            <a:r>
              <a:rPr lang="he-IL" sz="4200" dirty="0">
                <a:latin typeface="Calibri" panose="020F0502020204030204" pitchFamily="34" charset="0"/>
                <a:ea typeface="Calibri" panose="020F0502020204030204" pitchFamily="34" charset="0"/>
                <a:cs typeface="Calibri" panose="020F0502020204030204" pitchFamily="34" charset="0"/>
              </a:rPr>
              <a:t> </a:t>
            </a:r>
            <a:r>
              <a:rPr lang="he-IL" sz="4200" dirty="0">
                <a:latin typeface="Calibri" panose="020F0502020204030204" pitchFamily="34" charset="0"/>
                <a:ea typeface="Calibri" panose="020F0502020204030204" pitchFamily="34" charset="0"/>
              </a:rPr>
              <a:t>אֶל־יְהוָ֖ה לֵאמֹ֑ר אֵ֕ל נָ֛א </a:t>
            </a:r>
            <a:r>
              <a:rPr lang="he-IL" sz="4200" b="1" dirty="0">
                <a:latin typeface="Calibri" panose="020F0502020204030204" pitchFamily="34" charset="0"/>
                <a:ea typeface="Calibri" panose="020F0502020204030204" pitchFamily="34" charset="0"/>
              </a:rPr>
              <a:t>רְפָ֥א נָ֖א לָֽהּ</a:t>
            </a:r>
            <a:endParaRPr lang="de-DE" sz="4200" b="1" dirty="0">
              <a:latin typeface="Calibri" panose="020F0502020204030204" pitchFamily="34" charset="0"/>
              <a:ea typeface="Calibri" panose="020F0502020204030204" pitchFamily="34" charset="0"/>
            </a:endParaRPr>
          </a:p>
          <a:p>
            <a:pPr marL="0" indent="0" algn="ctr">
              <a:lnSpc>
                <a:spcPct val="115000"/>
              </a:lnSpc>
              <a:spcAft>
                <a:spcPts val="0"/>
              </a:spcAft>
              <a:buNone/>
            </a:pPr>
            <a:r>
              <a:rPr lang="de-DE" sz="4200" dirty="0" err="1">
                <a:latin typeface="Calibri" panose="020F0502020204030204" pitchFamily="34" charset="0"/>
                <a:ea typeface="Calibri" panose="020F0502020204030204" pitchFamily="34" charset="0"/>
                <a:cs typeface="Arial" panose="020B0604020202020204" pitchFamily="34" charset="0"/>
              </a:rPr>
              <a:t>Gematria</a:t>
            </a:r>
            <a:r>
              <a:rPr lang="de-DE" sz="4200" dirty="0">
                <a:latin typeface="Calibri" panose="020F0502020204030204" pitchFamily="34" charset="0"/>
                <a:ea typeface="Calibri" panose="020F0502020204030204" pitchFamily="34" charset="0"/>
                <a:cs typeface="Arial" panose="020B0604020202020204" pitchFamily="34" charset="0"/>
              </a:rPr>
              <a:t> 367 wie </a:t>
            </a:r>
            <a:r>
              <a:rPr lang="he-IL" sz="4200" dirty="0">
                <a:latin typeface="Calibri" panose="020F0502020204030204" pitchFamily="34" charset="0"/>
                <a:ea typeface="Calibri" panose="020F0502020204030204" pitchFamily="34" charset="0"/>
              </a:rPr>
              <a:t>קורונה</a:t>
            </a:r>
            <a:r>
              <a:rPr lang="de-DE" sz="4200" dirty="0">
                <a:latin typeface="Calibri" panose="020F0502020204030204" pitchFamily="34" charset="0"/>
                <a:ea typeface="Calibri" panose="020F0502020204030204" pitchFamily="34" charset="0"/>
              </a:rPr>
              <a:t> </a:t>
            </a:r>
            <a:endParaRPr lang="de-DE" sz="4200" dirty="0">
              <a:latin typeface="Calibri" panose="020F0502020204030204" pitchFamily="34" charset="0"/>
              <a:ea typeface="Calibri" panose="020F0502020204030204" pitchFamily="34" charset="0"/>
              <a:cs typeface="Arial" panose="020B0604020202020204" pitchFamily="34" charset="0"/>
            </a:endParaRPr>
          </a:p>
          <a:p>
            <a:pPr marL="0" indent="0" algn="ctr">
              <a:lnSpc>
                <a:spcPct val="115000"/>
              </a:lnSpc>
              <a:spcAft>
                <a:spcPts val="0"/>
              </a:spcAft>
              <a:buNone/>
            </a:pPr>
            <a:endParaRPr lang="de-CH" sz="4200" dirty="0">
              <a:latin typeface="Calibri" panose="020F0502020204030204" pitchFamily="34" charset="0"/>
              <a:ea typeface="Calibri" panose="020F0502020204030204" pitchFamily="34" charset="0"/>
              <a:cs typeface="Arial" panose="020B0604020202020204" pitchFamily="34" charset="0"/>
            </a:endParaRPr>
          </a:p>
          <a:p>
            <a:pPr marL="0" indent="0" algn="just">
              <a:buNone/>
            </a:pPr>
            <a:endParaRPr lang="de-CH" sz="2800" dirty="0"/>
          </a:p>
        </p:txBody>
      </p:sp>
      <p:pic>
        <p:nvPicPr>
          <p:cNvPr id="6" name="Inhaltsplatzhalter 5" descr="Ein Bild, das Foto, alt, Text, Mann enthält.&#10;&#10;Automatisch generierte Beschreibung">
            <a:extLst>
              <a:ext uri="{FF2B5EF4-FFF2-40B4-BE49-F238E27FC236}">
                <a16:creationId xmlns:a16="http://schemas.microsoft.com/office/drawing/2014/main" id="{B41857D7-4E6C-42ED-BED2-D222535211C5}"/>
              </a:ext>
            </a:extLst>
          </p:cNvPr>
          <p:cNvPicPr>
            <a:picLocks noGrp="1" noChangeAspect="1"/>
          </p:cNvPicPr>
          <p:nvPr>
            <p:ph sz="half" idx="1"/>
          </p:nvPr>
        </p:nvPicPr>
        <p:blipFill>
          <a:blip r:embed="rId4"/>
          <a:stretch>
            <a:fillRect/>
          </a:stretch>
        </p:blipFill>
        <p:spPr>
          <a:xfrm>
            <a:off x="855522" y="1030288"/>
            <a:ext cx="3106269" cy="480059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03465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8C60C8E-CBEB-4FFC-AADB-4123E31227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8" name="Rectangle 17">
            <a:extLst>
              <a:ext uri="{FF2B5EF4-FFF2-40B4-BE49-F238E27FC236}">
                <a16:creationId xmlns:a16="http://schemas.microsoft.com/office/drawing/2014/main" id="{CBD94887-6A10-4F62-8EE1-B2BCFA1F3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nhaltsplatzhalter 5" descr="Ein Bild, das Foto, tragen, Hut, Mann enthält.&#10;&#10;Automatisch generierte Beschreibung">
            <a:extLst>
              <a:ext uri="{FF2B5EF4-FFF2-40B4-BE49-F238E27FC236}">
                <a16:creationId xmlns:a16="http://schemas.microsoft.com/office/drawing/2014/main" id="{7B41D9B3-CC2B-4D6F-9A25-50D38F69C78D}"/>
              </a:ext>
            </a:extLst>
          </p:cNvPr>
          <p:cNvPicPr>
            <a:picLocks noGrp="1" noChangeAspect="1"/>
          </p:cNvPicPr>
          <p:nvPr>
            <p:ph idx="1"/>
          </p:nvPr>
        </p:nvPicPr>
        <p:blipFill rotWithShape="1">
          <a:blip r:embed="rId3">
            <a:alphaModFix amt="25000"/>
          </a:blip>
          <a:srcRect t="16876" b="26875"/>
          <a:stretch/>
        </p:blipFill>
        <p:spPr>
          <a:xfrm>
            <a:off x="20" y="10"/>
            <a:ext cx="12191980" cy="6857990"/>
          </a:xfrm>
          <a:prstGeom prst="rect">
            <a:avLst/>
          </a:prstGeom>
        </p:spPr>
      </p:pic>
      <p:pic>
        <p:nvPicPr>
          <p:cNvPr id="20" name="Picture 19">
            <a:extLst>
              <a:ext uri="{FF2B5EF4-FFF2-40B4-BE49-F238E27FC236}">
                <a16:creationId xmlns:a16="http://schemas.microsoft.com/office/drawing/2014/main" id="{A3D512BA-228A-4979-9312-ACD246E1099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9000"/>
            <a:extLst>
              <a:ext uri="{28A0092B-C50C-407E-A947-70E740481C1C}">
                <a14:useLocalDpi xmlns:a14="http://schemas.microsoft.com/office/drawing/2010/main" val="0"/>
              </a:ext>
            </a:extLst>
          </a:blip>
          <a:stretch>
            <a:fillRect/>
          </a:stretch>
        </p:blipFill>
        <p:spPr>
          <a:xfrm>
            <a:off x="1588" y="893"/>
            <a:ext cx="12188825" cy="6856214"/>
          </a:xfrm>
          <a:prstGeom prst="rect">
            <a:avLst/>
          </a:prstGeom>
        </p:spPr>
      </p:pic>
      <p:sp>
        <p:nvSpPr>
          <p:cNvPr id="2" name="Titel 1">
            <a:extLst>
              <a:ext uri="{FF2B5EF4-FFF2-40B4-BE49-F238E27FC236}">
                <a16:creationId xmlns:a16="http://schemas.microsoft.com/office/drawing/2014/main" id="{E7FE1055-D20C-449D-8B83-1A640AAD276E}"/>
              </a:ext>
            </a:extLst>
          </p:cNvPr>
          <p:cNvSpPr>
            <a:spLocks noGrp="1"/>
          </p:cNvSpPr>
          <p:nvPr>
            <p:ph type="title"/>
          </p:nvPr>
        </p:nvSpPr>
        <p:spPr>
          <a:xfrm>
            <a:off x="685801" y="609600"/>
            <a:ext cx="10131425" cy="1456267"/>
          </a:xfrm>
        </p:spPr>
        <p:txBody>
          <a:bodyPr vert="horz" lIns="91440" tIns="45720" rIns="91440" bIns="45720" rtlCol="0" anchor="ctr">
            <a:normAutofit fontScale="90000"/>
          </a:bodyPr>
          <a:lstStyle/>
          <a:p>
            <a:pPr algn="ctr"/>
            <a:r>
              <a:rPr lang="en-US" sz="3600" dirty="0" err="1"/>
              <a:t>Bestimmungen</a:t>
            </a:r>
            <a:r>
              <a:rPr lang="en-US" sz="3600" dirty="0"/>
              <a:t> von </a:t>
            </a:r>
            <a:r>
              <a:rPr lang="en-US" sz="3600" dirty="0" err="1"/>
              <a:t>Hagaon</a:t>
            </a:r>
            <a:r>
              <a:rPr lang="en-US" sz="3600" dirty="0"/>
              <a:t> Reb Akiva </a:t>
            </a:r>
            <a:r>
              <a:rPr lang="en-US" sz="3600" dirty="0" err="1"/>
              <a:t>Eiger</a:t>
            </a:r>
            <a:r>
              <a:rPr lang="en-US" sz="3600" dirty="0"/>
              <a:t> </a:t>
            </a:r>
            <a:r>
              <a:rPr lang="en-US" sz="3600" dirty="0" err="1"/>
              <a:t>sZ”L</a:t>
            </a:r>
            <a:r>
              <a:rPr lang="en-US" sz="3600" dirty="0"/>
              <a:t> </a:t>
            </a:r>
            <a:br>
              <a:rPr lang="en-US" sz="3600" dirty="0"/>
            </a:br>
            <a:r>
              <a:rPr lang="en-US" sz="3600" dirty="0" err="1"/>
              <a:t>während</a:t>
            </a:r>
            <a:r>
              <a:rPr lang="en-US" sz="3600" dirty="0"/>
              <a:t> der Cholera-</a:t>
            </a:r>
            <a:r>
              <a:rPr lang="en-US" sz="3600" dirty="0" err="1"/>
              <a:t>Pandemie</a:t>
            </a:r>
            <a:r>
              <a:rPr lang="en-US" sz="3600" dirty="0"/>
              <a:t> 1831</a:t>
            </a:r>
          </a:p>
        </p:txBody>
      </p:sp>
      <p:sp>
        <p:nvSpPr>
          <p:cNvPr id="4" name="Textplatzhalter 3">
            <a:extLst>
              <a:ext uri="{FF2B5EF4-FFF2-40B4-BE49-F238E27FC236}">
                <a16:creationId xmlns:a16="http://schemas.microsoft.com/office/drawing/2014/main" id="{ED5594CA-631D-4D16-B6F0-E614C957076F}"/>
              </a:ext>
            </a:extLst>
          </p:cNvPr>
          <p:cNvSpPr>
            <a:spLocks noGrp="1"/>
          </p:cNvSpPr>
          <p:nvPr>
            <p:ph type="body" sz="half" idx="2"/>
          </p:nvPr>
        </p:nvSpPr>
        <p:spPr>
          <a:xfrm>
            <a:off x="685801" y="2065867"/>
            <a:ext cx="10131425" cy="4955718"/>
          </a:xfrm>
        </p:spPr>
        <p:txBody>
          <a:bodyPr vert="horz" lIns="91440" tIns="45720" rIns="91440" bIns="45720" rtlCol="0" anchor="ctr">
            <a:normAutofit fontScale="85000" lnSpcReduction="20000"/>
          </a:bodyPr>
          <a:lstStyle/>
          <a:p>
            <a:endParaRPr lang="en-US" i="1" dirty="0"/>
          </a:p>
          <a:p>
            <a:r>
              <a:rPr lang="en-US" i="1" dirty="0"/>
              <a:t>Brief an Rav </a:t>
            </a:r>
            <a:r>
              <a:rPr lang="en-US" i="1" dirty="0" err="1"/>
              <a:t>Elijahu</a:t>
            </a:r>
            <a:r>
              <a:rPr lang="en-US" i="1" dirty="0"/>
              <a:t> Guttmacher </a:t>
            </a:r>
            <a:r>
              <a:rPr lang="en-US" i="1" dirty="0" err="1"/>
              <a:t>sz”l</a:t>
            </a:r>
            <a:r>
              <a:rPr lang="en-US" i="1" dirty="0"/>
              <a:t>, Rabbiner von </a:t>
            </a:r>
            <a:r>
              <a:rPr lang="en-US" i="1" dirty="0" err="1"/>
              <a:t>Pleschen</a:t>
            </a:r>
            <a:r>
              <a:rPr lang="en-US" i="1" dirty="0"/>
              <a:t> in Preussen:</a:t>
            </a:r>
          </a:p>
          <a:p>
            <a:pPr algn="just"/>
            <a:r>
              <a:rPr lang="en-US" sz="1800" i="1" dirty="0" err="1"/>
              <a:t>Meiner</a:t>
            </a:r>
            <a:r>
              <a:rPr lang="en-US" sz="1800" i="1" dirty="0"/>
              <a:t> </a:t>
            </a:r>
            <a:r>
              <a:rPr lang="en-US" sz="1800" i="1" dirty="0" err="1"/>
              <a:t>Meinung</a:t>
            </a:r>
            <a:r>
              <a:rPr lang="en-US" sz="1800" i="1" dirty="0"/>
              <a:t> </a:t>
            </a:r>
            <a:r>
              <a:rPr lang="en-US" sz="1800" i="1" dirty="0" err="1"/>
              <a:t>nach</a:t>
            </a:r>
            <a:r>
              <a:rPr lang="en-US" sz="1800" i="1" dirty="0"/>
              <a:t> </a:t>
            </a:r>
            <a:r>
              <a:rPr lang="en-US" sz="1800" i="1" dirty="0" err="1"/>
              <a:t>ist</a:t>
            </a:r>
            <a:r>
              <a:rPr lang="en-US" sz="1800" i="1" dirty="0"/>
              <a:t> es </a:t>
            </a:r>
            <a:r>
              <a:rPr lang="en-US" sz="1800" i="1" dirty="0" err="1"/>
              <a:t>wahr</a:t>
            </a:r>
            <a:r>
              <a:rPr lang="en-US" sz="1800" i="1" dirty="0"/>
              <a:t>, </a:t>
            </a:r>
            <a:r>
              <a:rPr lang="en-US" sz="1800" i="1" dirty="0" err="1"/>
              <a:t>dass</a:t>
            </a:r>
            <a:r>
              <a:rPr lang="en-US" sz="1800" i="1" dirty="0"/>
              <a:t> es </a:t>
            </a:r>
            <a:r>
              <a:rPr lang="en-US" sz="1800" i="1" dirty="0" err="1"/>
              <a:t>unangebracht</a:t>
            </a:r>
            <a:r>
              <a:rPr lang="en-US" sz="1800" i="1" dirty="0"/>
              <a:t> </a:t>
            </a:r>
            <a:r>
              <a:rPr lang="en-US" sz="1800" i="1" dirty="0" err="1"/>
              <a:t>ist</a:t>
            </a:r>
            <a:r>
              <a:rPr lang="en-US" sz="1800" i="1" dirty="0"/>
              <a:t>, </a:t>
            </a:r>
            <a:r>
              <a:rPr lang="en-US" sz="1800" i="1" dirty="0" err="1"/>
              <a:t>sich</a:t>
            </a:r>
            <a:r>
              <a:rPr lang="en-US" sz="1800" i="1" dirty="0"/>
              <a:t> auf </a:t>
            </a:r>
            <a:r>
              <a:rPr lang="en-US" sz="1800" i="1" dirty="0" err="1"/>
              <a:t>engem</a:t>
            </a:r>
            <a:r>
              <a:rPr lang="en-US" sz="1800" i="1" dirty="0"/>
              <a:t> </a:t>
            </a:r>
            <a:r>
              <a:rPr lang="en-US" sz="1800" i="1" dirty="0" err="1"/>
              <a:t>Raum</a:t>
            </a:r>
            <a:r>
              <a:rPr lang="en-US" sz="1800" i="1" dirty="0"/>
              <a:t> </a:t>
            </a:r>
            <a:r>
              <a:rPr lang="en-US" sz="1800" i="1" dirty="0" err="1"/>
              <a:t>zu</a:t>
            </a:r>
            <a:r>
              <a:rPr lang="en-US" sz="1800" i="1" dirty="0"/>
              <a:t> </a:t>
            </a:r>
            <a:r>
              <a:rPr lang="en-US" sz="1800" i="1" dirty="0" err="1"/>
              <a:t>versammeln</a:t>
            </a:r>
            <a:r>
              <a:rPr lang="en-US" sz="1800" i="1" dirty="0"/>
              <a:t>, </a:t>
            </a:r>
            <a:r>
              <a:rPr lang="en-US" sz="1800" i="1" dirty="0" err="1"/>
              <a:t>aber</a:t>
            </a:r>
            <a:r>
              <a:rPr lang="en-US" sz="1800" i="1" dirty="0"/>
              <a:t> es </a:t>
            </a:r>
            <a:r>
              <a:rPr lang="en-US" sz="1800" i="1" dirty="0" err="1"/>
              <a:t>ist</a:t>
            </a:r>
            <a:r>
              <a:rPr lang="en-US" sz="1800" i="1" dirty="0"/>
              <a:t> </a:t>
            </a:r>
            <a:r>
              <a:rPr lang="en-US" sz="1800" i="1" dirty="0" err="1"/>
              <a:t>möglich</a:t>
            </a:r>
            <a:r>
              <a:rPr lang="en-US" sz="1800" i="1" dirty="0"/>
              <a:t>, in Gruppen </a:t>
            </a:r>
            <a:r>
              <a:rPr lang="en-US" sz="1800" i="1" dirty="0" err="1"/>
              <a:t>zu</a:t>
            </a:r>
            <a:r>
              <a:rPr lang="en-US" sz="1800" i="1" dirty="0"/>
              <a:t> </a:t>
            </a:r>
            <a:r>
              <a:rPr lang="en-US" sz="1800" i="1" dirty="0" err="1"/>
              <a:t>beten</a:t>
            </a:r>
            <a:r>
              <a:rPr lang="en-US" sz="1800" i="1" dirty="0"/>
              <a:t>, </a:t>
            </a:r>
            <a:r>
              <a:rPr lang="en-US" sz="1800" i="1" dirty="0" err="1"/>
              <a:t>jede</a:t>
            </a:r>
            <a:r>
              <a:rPr lang="en-US" sz="1800" i="1" dirty="0"/>
              <a:t> </a:t>
            </a:r>
            <a:r>
              <a:rPr lang="en-US" sz="1800" i="1" dirty="0" err="1"/>
              <a:t>sehr</a:t>
            </a:r>
            <a:r>
              <a:rPr lang="en-US" sz="1800" i="1" dirty="0"/>
              <a:t> </a:t>
            </a:r>
            <a:r>
              <a:rPr lang="en-US" sz="1800" i="1" dirty="0" err="1"/>
              <a:t>klein</a:t>
            </a:r>
            <a:r>
              <a:rPr lang="en-US" sz="1800" i="1" dirty="0"/>
              <a:t>, </a:t>
            </a:r>
            <a:r>
              <a:rPr lang="en-US" sz="1800" i="1" dirty="0" err="1"/>
              <a:t>etwa</a:t>
            </a:r>
            <a:r>
              <a:rPr lang="en-US" sz="1800" i="1" dirty="0"/>
              <a:t> </a:t>
            </a:r>
            <a:r>
              <a:rPr lang="en-US" sz="1800" i="1" dirty="0" err="1"/>
              <a:t>fünfzehn</a:t>
            </a:r>
            <a:r>
              <a:rPr lang="en-US" sz="1800" i="1" dirty="0"/>
              <a:t> </a:t>
            </a:r>
            <a:r>
              <a:rPr lang="en-US" sz="1800" i="1" dirty="0" err="1"/>
              <a:t>Personen</a:t>
            </a:r>
            <a:r>
              <a:rPr lang="en-US" sz="1800" i="1" dirty="0"/>
              <a:t>...... Und Sie </a:t>
            </a:r>
            <a:r>
              <a:rPr lang="en-US" sz="1800" i="1" dirty="0" err="1"/>
              <a:t>sollten</a:t>
            </a:r>
            <a:r>
              <a:rPr lang="en-US" sz="1800" i="1" dirty="0"/>
              <a:t> </a:t>
            </a:r>
            <a:r>
              <a:rPr lang="en-US" sz="1800" i="1" dirty="0" err="1"/>
              <a:t>darauf</a:t>
            </a:r>
            <a:r>
              <a:rPr lang="en-US" sz="1800" i="1" dirty="0"/>
              <a:t> </a:t>
            </a:r>
            <a:r>
              <a:rPr lang="en-US" sz="1800" i="1" dirty="0" err="1"/>
              <a:t>achten</a:t>
            </a:r>
            <a:r>
              <a:rPr lang="en-US" sz="1800" i="1" dirty="0"/>
              <a:t>, </a:t>
            </a:r>
            <a:r>
              <a:rPr lang="en-US" sz="1800" i="1" dirty="0" err="1"/>
              <a:t>dass</a:t>
            </a:r>
            <a:r>
              <a:rPr lang="en-US" sz="1800" i="1" dirty="0"/>
              <a:t> Menschen, die </a:t>
            </a:r>
            <a:r>
              <a:rPr lang="en-US" sz="1800" i="1" dirty="0" err="1"/>
              <a:t>die</a:t>
            </a:r>
            <a:r>
              <a:rPr lang="en-US" sz="1800" i="1" dirty="0"/>
              <a:t> </a:t>
            </a:r>
            <a:r>
              <a:rPr lang="en-US" sz="1800" i="1" dirty="0" err="1"/>
              <a:t>oben</a:t>
            </a:r>
            <a:r>
              <a:rPr lang="en-US" sz="1800" i="1" dirty="0"/>
              <a:t> </a:t>
            </a:r>
            <a:r>
              <a:rPr lang="en-US" sz="1800" i="1" dirty="0" err="1"/>
              <a:t>genannte</a:t>
            </a:r>
            <a:r>
              <a:rPr lang="en-US" sz="1800" i="1" dirty="0"/>
              <a:t> Quote </a:t>
            </a:r>
            <a:r>
              <a:rPr lang="en-US" sz="1800" i="1" dirty="0" err="1"/>
              <a:t>überschreiten</a:t>
            </a:r>
            <a:r>
              <a:rPr lang="en-US" sz="1800" i="1" dirty="0"/>
              <a:t>, </a:t>
            </a:r>
            <a:r>
              <a:rPr lang="en-US" sz="1800" i="1" dirty="0" err="1"/>
              <a:t>sich</a:t>
            </a:r>
            <a:r>
              <a:rPr lang="en-US" sz="1800" i="1" dirty="0"/>
              <a:t> </a:t>
            </a:r>
            <a:r>
              <a:rPr lang="en-US" sz="1800" i="1" dirty="0" err="1"/>
              <a:t>nicht</a:t>
            </a:r>
            <a:r>
              <a:rPr lang="en-US" sz="1800" i="1" dirty="0"/>
              <a:t> in die </a:t>
            </a:r>
            <a:r>
              <a:rPr lang="en-US" sz="1800" i="1" dirty="0" err="1"/>
              <a:t>Synagoge</a:t>
            </a:r>
            <a:r>
              <a:rPr lang="en-US" sz="1800" i="1" dirty="0"/>
              <a:t> </a:t>
            </a:r>
            <a:r>
              <a:rPr lang="en-US" sz="1800" i="1" dirty="0" err="1"/>
              <a:t>drängen</a:t>
            </a:r>
            <a:r>
              <a:rPr lang="en-US" sz="1800" i="1" dirty="0"/>
              <a:t>. </a:t>
            </a:r>
            <a:r>
              <a:rPr lang="en-US" sz="1800" i="1" dirty="0" err="1"/>
              <a:t>Vielleicht</a:t>
            </a:r>
            <a:r>
              <a:rPr lang="en-US" sz="1800" i="1" dirty="0"/>
              <a:t> </a:t>
            </a:r>
            <a:r>
              <a:rPr lang="en-US" sz="1800" i="1" dirty="0" err="1"/>
              <a:t>sollte</a:t>
            </a:r>
            <a:r>
              <a:rPr lang="en-US" sz="1800" i="1" dirty="0"/>
              <a:t> dies von </a:t>
            </a:r>
            <a:r>
              <a:rPr lang="en-US" sz="1800" i="1" dirty="0" err="1"/>
              <a:t>einer</a:t>
            </a:r>
            <a:r>
              <a:rPr lang="en-US" sz="1800" i="1" dirty="0"/>
              <a:t> </a:t>
            </a:r>
            <a:r>
              <a:rPr lang="en-US" sz="1800" i="1" dirty="0" err="1"/>
              <a:t>Wache</a:t>
            </a:r>
            <a:r>
              <a:rPr lang="en-US" sz="1800" i="1" dirty="0"/>
              <a:t> der </a:t>
            </a:r>
            <a:r>
              <a:rPr lang="en-US" sz="1800" i="1" dirty="0" err="1"/>
              <a:t>Polizei</a:t>
            </a:r>
            <a:r>
              <a:rPr lang="en-US" sz="1800" i="1" dirty="0"/>
              <a:t> </a:t>
            </a:r>
            <a:r>
              <a:rPr lang="en-US" sz="1800" i="1" dirty="0" err="1"/>
              <a:t>überwacht</a:t>
            </a:r>
            <a:r>
              <a:rPr lang="en-US" sz="1800" i="1" dirty="0"/>
              <a:t> </a:t>
            </a:r>
            <a:r>
              <a:rPr lang="en-US" sz="1800" i="1" dirty="0" err="1"/>
              <a:t>werden</a:t>
            </a:r>
            <a:r>
              <a:rPr lang="en-US" sz="1800" i="1" dirty="0"/>
              <a:t>. </a:t>
            </a:r>
            <a:r>
              <a:rPr lang="en-US" sz="1800" i="1" dirty="0" err="1"/>
              <a:t>Sobald</a:t>
            </a:r>
            <a:r>
              <a:rPr lang="en-US" sz="1800" i="1" dirty="0"/>
              <a:t> </a:t>
            </a:r>
            <a:r>
              <a:rPr lang="en-US" sz="1800" i="1" dirty="0" err="1"/>
              <a:t>sie</a:t>
            </a:r>
            <a:r>
              <a:rPr lang="en-US" sz="1800" i="1" dirty="0"/>
              <a:t> die </a:t>
            </a:r>
            <a:r>
              <a:rPr lang="en-US" sz="1800" i="1" dirty="0" err="1"/>
              <a:t>Zahl</a:t>
            </a:r>
            <a:r>
              <a:rPr lang="en-US" sz="1800" i="1" dirty="0"/>
              <a:t> (15) </a:t>
            </a:r>
            <a:r>
              <a:rPr lang="en-US" sz="1800" i="1" dirty="0" err="1"/>
              <a:t>erreicht</a:t>
            </a:r>
            <a:r>
              <a:rPr lang="en-US" sz="1800" i="1" dirty="0"/>
              <a:t> </a:t>
            </a:r>
            <a:r>
              <a:rPr lang="en-US" sz="1800" i="1" dirty="0" err="1"/>
              <a:t>haben</a:t>
            </a:r>
            <a:r>
              <a:rPr lang="en-US" sz="1800" i="1" dirty="0"/>
              <a:t>, </a:t>
            </a:r>
            <a:r>
              <a:rPr lang="en-US" sz="1800" i="1" dirty="0" err="1"/>
              <a:t>sollten</a:t>
            </a:r>
            <a:r>
              <a:rPr lang="en-US" sz="1800" i="1" dirty="0"/>
              <a:t> </a:t>
            </a:r>
            <a:r>
              <a:rPr lang="en-US" sz="1800" i="1" dirty="0" err="1"/>
              <a:t>sie</a:t>
            </a:r>
            <a:r>
              <a:rPr lang="en-US" sz="1800" i="1" dirty="0"/>
              <a:t> </a:t>
            </a:r>
            <a:r>
              <a:rPr lang="en-US" sz="1800" i="1" dirty="0" err="1"/>
              <a:t>andere</a:t>
            </a:r>
            <a:r>
              <a:rPr lang="en-US" sz="1800" i="1" dirty="0"/>
              <a:t> </a:t>
            </a:r>
            <a:r>
              <a:rPr lang="en-US" sz="1800" i="1" dirty="0" err="1"/>
              <a:t>nicht</a:t>
            </a:r>
            <a:r>
              <a:rPr lang="en-US" sz="1800" i="1" dirty="0"/>
              <a:t> </a:t>
            </a:r>
            <a:r>
              <a:rPr lang="en-US" sz="1800" i="1" dirty="0" err="1"/>
              <a:t>mehr</a:t>
            </a:r>
            <a:r>
              <a:rPr lang="en-US" sz="1800" i="1" dirty="0"/>
              <a:t> </a:t>
            </a:r>
            <a:r>
              <a:rPr lang="en-US" sz="1800" i="1" dirty="0" err="1"/>
              <a:t>hineinlassen</a:t>
            </a:r>
            <a:r>
              <a:rPr lang="en-US" sz="1800" i="1" dirty="0"/>
              <a:t>, bis </a:t>
            </a:r>
            <a:r>
              <a:rPr lang="en-US" sz="1800" i="1" dirty="0" err="1"/>
              <a:t>diese</a:t>
            </a:r>
            <a:r>
              <a:rPr lang="en-US" sz="1800" i="1" dirty="0"/>
              <a:t> Gruppe </a:t>
            </a:r>
            <a:r>
              <a:rPr lang="en-US" sz="1800" i="1" dirty="0" err="1"/>
              <a:t>fertig</a:t>
            </a:r>
            <a:r>
              <a:rPr lang="en-US" sz="1800" i="1" dirty="0"/>
              <a:t> </a:t>
            </a:r>
            <a:r>
              <a:rPr lang="en-US" sz="1800" i="1" dirty="0" err="1"/>
              <a:t>ist</a:t>
            </a:r>
            <a:r>
              <a:rPr lang="en-US" sz="1800" i="1" dirty="0"/>
              <a:t>. </a:t>
            </a:r>
            <a:r>
              <a:rPr lang="en-US" sz="1800" i="1" dirty="0" err="1"/>
              <a:t>Richten</a:t>
            </a:r>
            <a:r>
              <a:rPr lang="en-US" sz="1800" i="1" dirty="0"/>
              <a:t> Sie </a:t>
            </a:r>
            <a:r>
              <a:rPr lang="en-US" sz="1800" i="1" dirty="0" err="1"/>
              <a:t>diese</a:t>
            </a:r>
            <a:r>
              <a:rPr lang="en-US" sz="1800" i="1" dirty="0"/>
              <a:t> </a:t>
            </a:r>
            <a:r>
              <a:rPr lang="en-US" sz="1800" i="1" dirty="0" err="1"/>
              <a:t>Bitte</a:t>
            </a:r>
            <a:r>
              <a:rPr lang="en-US" sz="1800" i="1" dirty="0"/>
              <a:t> an den </a:t>
            </a:r>
            <a:r>
              <a:rPr lang="en-US" sz="1800" i="1" dirty="0" err="1"/>
              <a:t>Magistrat</a:t>
            </a:r>
            <a:r>
              <a:rPr lang="en-US" sz="1800" i="1" dirty="0"/>
              <a:t>, und </a:t>
            </a:r>
            <a:r>
              <a:rPr lang="en-US" sz="1800" i="1" dirty="0" err="1"/>
              <a:t>dass</a:t>
            </a:r>
            <a:r>
              <a:rPr lang="en-US" sz="1800" i="1" dirty="0"/>
              <a:t> ich </a:t>
            </a:r>
            <a:r>
              <a:rPr lang="en-US" sz="1800" i="1" dirty="0" err="1"/>
              <a:t>diese</a:t>
            </a:r>
            <a:r>
              <a:rPr lang="en-US" sz="1800" i="1" dirty="0"/>
              <a:t> </a:t>
            </a:r>
            <a:r>
              <a:rPr lang="en-US" sz="1800" i="1" dirty="0" err="1"/>
              <a:t>Anweisung</a:t>
            </a:r>
            <a:r>
              <a:rPr lang="en-US" sz="1800" i="1" dirty="0"/>
              <a:t> </a:t>
            </a:r>
            <a:r>
              <a:rPr lang="en-US" sz="1800" i="1" dirty="0" err="1"/>
              <a:t>für</a:t>
            </a:r>
            <a:r>
              <a:rPr lang="en-US" sz="1800" i="1" dirty="0"/>
              <a:t> Sie </a:t>
            </a:r>
            <a:r>
              <a:rPr lang="en-US" sz="1800" i="1" dirty="0" err="1"/>
              <a:t>geschrieben</a:t>
            </a:r>
            <a:r>
              <a:rPr lang="en-US" sz="1800" i="1" dirty="0"/>
              <a:t> </a:t>
            </a:r>
            <a:r>
              <a:rPr lang="en-US" sz="1800" i="1" dirty="0" err="1"/>
              <a:t>habe</a:t>
            </a:r>
            <a:r>
              <a:rPr lang="en-US" sz="1800" i="1" dirty="0"/>
              <a:t>. Und </a:t>
            </a:r>
            <a:r>
              <a:rPr lang="en-US" sz="1800" i="1" dirty="0" err="1"/>
              <a:t>wenn</a:t>
            </a:r>
            <a:r>
              <a:rPr lang="en-US" sz="1800" i="1" dirty="0"/>
              <a:t> die Menschen </a:t>
            </a:r>
            <a:r>
              <a:rPr lang="en-US" sz="1800" i="1" dirty="0" err="1"/>
              <a:t>sich</a:t>
            </a:r>
            <a:r>
              <a:rPr lang="en-US" sz="1800" i="1" dirty="0"/>
              <a:t> </a:t>
            </a:r>
            <a:r>
              <a:rPr lang="en-US" sz="1800" i="1" dirty="0" err="1"/>
              <a:t>weigern</a:t>
            </a:r>
            <a:r>
              <a:rPr lang="en-US" sz="1800" i="1" dirty="0"/>
              <a:t>, </a:t>
            </a:r>
            <a:r>
              <a:rPr lang="en-US" sz="1800" i="1" dirty="0" err="1"/>
              <a:t>wäre</a:t>
            </a:r>
            <a:r>
              <a:rPr lang="en-US" sz="1800" i="1" dirty="0"/>
              <a:t> es gut, dies </a:t>
            </a:r>
            <a:r>
              <a:rPr lang="en-US" sz="1800" i="1" dirty="0" err="1"/>
              <a:t>mit</a:t>
            </a:r>
            <a:r>
              <a:rPr lang="en-US" sz="1800" i="1" dirty="0"/>
              <a:t> den </a:t>
            </a:r>
            <a:r>
              <a:rPr lang="en-US" sz="1800" i="1" dirty="0" err="1"/>
              <a:t>örtlichen</a:t>
            </a:r>
            <a:r>
              <a:rPr lang="en-US" sz="1800" i="1" dirty="0"/>
              <a:t> </a:t>
            </a:r>
            <a:r>
              <a:rPr lang="en-US" sz="1800" i="1" dirty="0" err="1"/>
              <a:t>Behörden</a:t>
            </a:r>
            <a:r>
              <a:rPr lang="en-US" sz="1800" i="1" dirty="0"/>
              <a:t> </a:t>
            </a:r>
            <a:r>
              <a:rPr lang="en-US" sz="1800" i="1" dirty="0" err="1"/>
              <a:t>zu</a:t>
            </a:r>
            <a:r>
              <a:rPr lang="en-US" sz="1800" i="1" dirty="0"/>
              <a:t> </a:t>
            </a:r>
            <a:r>
              <a:rPr lang="en-US" sz="1800" i="1" dirty="0" err="1"/>
              <a:t>abzusprechen</a:t>
            </a:r>
            <a:r>
              <a:rPr lang="en-US" sz="1800" i="1" dirty="0"/>
              <a:t>. Es </a:t>
            </a:r>
            <a:r>
              <a:rPr lang="en-US" sz="1800" i="1" dirty="0" err="1"/>
              <a:t>wird</a:t>
            </a:r>
            <a:r>
              <a:rPr lang="en-US" sz="1800" i="1" dirty="0"/>
              <a:t> </a:t>
            </a:r>
            <a:r>
              <a:rPr lang="en-US" sz="1800" i="1" dirty="0" err="1"/>
              <a:t>Ihnen</a:t>
            </a:r>
            <a:r>
              <a:rPr lang="en-US" sz="1800" i="1" dirty="0"/>
              <a:t> </a:t>
            </a:r>
            <a:r>
              <a:rPr lang="en-US" sz="1800" i="1" dirty="0" err="1"/>
              <a:t>sicherlich</a:t>
            </a:r>
            <a:r>
              <a:rPr lang="en-US" sz="1800" i="1" dirty="0"/>
              <a:t> </a:t>
            </a:r>
            <a:r>
              <a:rPr lang="en-US" sz="1800" i="1" dirty="0" err="1"/>
              <a:t>gelingen</a:t>
            </a:r>
            <a:r>
              <a:rPr lang="en-US" sz="1800" i="1" dirty="0"/>
              <a:t>, </a:t>
            </a:r>
            <a:r>
              <a:rPr lang="en-US" sz="1800" i="1" dirty="0" err="1"/>
              <a:t>wenn</a:t>
            </a:r>
            <a:r>
              <a:rPr lang="en-US" sz="1800" i="1" dirty="0"/>
              <a:t> Sie </a:t>
            </a:r>
            <a:r>
              <a:rPr lang="en-US" sz="1800" i="1" dirty="0" err="1"/>
              <a:t>meinen</a:t>
            </a:r>
            <a:r>
              <a:rPr lang="en-US" sz="1800" i="1" dirty="0"/>
              <a:t> </a:t>
            </a:r>
            <a:r>
              <a:rPr lang="en-US" sz="1800" i="1" dirty="0" err="1"/>
              <a:t>Namen</a:t>
            </a:r>
            <a:r>
              <a:rPr lang="en-US" sz="1800" i="1" dirty="0"/>
              <a:t> </a:t>
            </a:r>
            <a:r>
              <a:rPr lang="en-US" sz="1800" i="1" dirty="0" err="1"/>
              <a:t>erwähnen</a:t>
            </a:r>
            <a:r>
              <a:rPr lang="en-US" sz="1800" i="1" dirty="0"/>
              <a:t>, </a:t>
            </a:r>
            <a:r>
              <a:rPr lang="en-US" sz="1800" i="1" dirty="0" err="1"/>
              <a:t>dass</a:t>
            </a:r>
            <a:r>
              <a:rPr lang="en-US" sz="1800" i="1" dirty="0"/>
              <a:t> ich Sie </a:t>
            </a:r>
            <a:r>
              <a:rPr lang="en-US" sz="1800" i="1" dirty="0" err="1"/>
              <a:t>angewiesen</a:t>
            </a:r>
            <a:r>
              <a:rPr lang="en-US" sz="1800" i="1" dirty="0"/>
              <a:t> </a:t>
            </a:r>
            <a:r>
              <a:rPr lang="en-US" sz="1800" i="1" dirty="0" err="1"/>
              <a:t>habe</a:t>
            </a:r>
            <a:r>
              <a:rPr lang="en-US" sz="1800" i="1" dirty="0"/>
              <a:t>, </a:t>
            </a:r>
            <a:r>
              <a:rPr lang="en-US" sz="1800" i="1" dirty="0" err="1"/>
              <a:t>keine</a:t>
            </a:r>
            <a:r>
              <a:rPr lang="en-US" sz="1800" i="1" dirty="0"/>
              <a:t> </a:t>
            </a:r>
            <a:r>
              <a:rPr lang="en-US" sz="1800" i="1" dirty="0" err="1"/>
              <a:t>großen</a:t>
            </a:r>
            <a:r>
              <a:rPr lang="en-US" sz="1800" i="1" dirty="0"/>
              <a:t> </a:t>
            </a:r>
            <a:r>
              <a:rPr lang="en-US" sz="1800" i="1" dirty="0" err="1"/>
              <a:t>Versammlungen</a:t>
            </a:r>
            <a:r>
              <a:rPr lang="en-US" sz="1800" i="1" dirty="0"/>
              <a:t> in der </a:t>
            </a:r>
            <a:r>
              <a:rPr lang="en-US" sz="1800" i="1" dirty="0" err="1"/>
              <a:t>Synagoge</a:t>
            </a:r>
            <a:r>
              <a:rPr lang="en-US" sz="1800" i="1" dirty="0"/>
              <a:t> auf </a:t>
            </a:r>
            <a:r>
              <a:rPr lang="en-US" sz="1800" i="1" dirty="0" err="1"/>
              <a:t>engem</a:t>
            </a:r>
            <a:r>
              <a:rPr lang="en-US" sz="1800" i="1" dirty="0"/>
              <a:t> </a:t>
            </a:r>
            <a:r>
              <a:rPr lang="en-US" sz="1800" i="1" dirty="0" err="1"/>
              <a:t>Raum</a:t>
            </a:r>
            <a:r>
              <a:rPr lang="en-US" sz="1800" i="1" dirty="0"/>
              <a:t> </a:t>
            </a:r>
            <a:r>
              <a:rPr lang="en-US" sz="1800" i="1" dirty="0" err="1"/>
              <a:t>abzuhalten</a:t>
            </a:r>
            <a:r>
              <a:rPr lang="en-US" sz="1800" i="1" dirty="0"/>
              <a:t>, und </a:t>
            </a:r>
            <a:r>
              <a:rPr lang="en-US" sz="1800" i="1" dirty="0" err="1"/>
              <a:t>dass</a:t>
            </a:r>
            <a:r>
              <a:rPr lang="en-US" sz="1800" i="1" dirty="0"/>
              <a:t> ich Sie </a:t>
            </a:r>
            <a:r>
              <a:rPr lang="en-US" sz="1800" i="1" dirty="0" err="1"/>
              <a:t>über</a:t>
            </a:r>
            <a:r>
              <a:rPr lang="en-US" sz="1800" i="1" dirty="0"/>
              <a:t> </a:t>
            </a:r>
            <a:r>
              <a:rPr lang="en-US" sz="1800" i="1" dirty="0" err="1"/>
              <a:t>diese</a:t>
            </a:r>
            <a:r>
              <a:rPr lang="en-US" sz="1800" i="1" dirty="0"/>
              <a:t> </a:t>
            </a:r>
            <a:r>
              <a:rPr lang="en-US" sz="1800" i="1" dirty="0" err="1"/>
              <a:t>Vorkehrungen</a:t>
            </a:r>
            <a:r>
              <a:rPr lang="en-US" sz="1800" i="1" dirty="0"/>
              <a:t> </a:t>
            </a:r>
            <a:r>
              <a:rPr lang="en-US" sz="1800" i="1" dirty="0" err="1"/>
              <a:t>informiert</a:t>
            </a:r>
            <a:r>
              <a:rPr lang="en-US" sz="1800" i="1" dirty="0"/>
              <a:t> und Sie </a:t>
            </a:r>
            <a:r>
              <a:rPr lang="en-US" sz="1800" i="1" dirty="0" err="1"/>
              <a:t>ermahnt</a:t>
            </a:r>
            <a:r>
              <a:rPr lang="en-US" sz="1800" i="1" dirty="0"/>
              <a:t> </a:t>
            </a:r>
            <a:r>
              <a:rPr lang="en-US" sz="1800" i="1" dirty="0" err="1"/>
              <a:t>habe</a:t>
            </a:r>
            <a:r>
              <a:rPr lang="en-US" sz="1800" i="1" dirty="0"/>
              <a:t>, </a:t>
            </a:r>
            <a:r>
              <a:rPr lang="en-US" sz="1800" i="1" dirty="0" err="1"/>
              <a:t>Tehillim</a:t>
            </a:r>
            <a:r>
              <a:rPr lang="en-US" sz="1800" i="1" dirty="0"/>
              <a:t> </a:t>
            </a:r>
            <a:r>
              <a:rPr lang="en-US" sz="1800" i="1" dirty="0" err="1"/>
              <a:t>zu</a:t>
            </a:r>
            <a:r>
              <a:rPr lang="en-US" sz="1800" i="1" dirty="0"/>
              <a:t> </a:t>
            </a:r>
            <a:r>
              <a:rPr lang="en-US" sz="1800" i="1" dirty="0" err="1"/>
              <a:t>rezitieren</a:t>
            </a:r>
            <a:r>
              <a:rPr lang="en-US" sz="1800" i="1" dirty="0"/>
              <a:t> und </a:t>
            </a:r>
            <a:r>
              <a:rPr lang="en-US" sz="1800" i="1" dirty="0" err="1"/>
              <a:t>auch</a:t>
            </a:r>
            <a:r>
              <a:rPr lang="en-US" sz="1800" i="1" dirty="0"/>
              <a:t> </a:t>
            </a:r>
            <a:r>
              <a:rPr lang="en-US" sz="1800" i="1" dirty="0" err="1"/>
              <a:t>für</a:t>
            </a:r>
            <a:r>
              <a:rPr lang="en-US" sz="1800" i="1" dirty="0"/>
              <a:t> den König </a:t>
            </a:r>
            <a:r>
              <a:rPr lang="en-US" sz="1800" i="1" dirty="0" err="1"/>
              <a:t>zu</a:t>
            </a:r>
            <a:r>
              <a:rPr lang="en-US" sz="1800" i="1" dirty="0"/>
              <a:t> </a:t>
            </a:r>
            <a:r>
              <a:rPr lang="en-US" sz="1800" i="1" dirty="0" err="1"/>
              <a:t>beten</a:t>
            </a:r>
            <a:r>
              <a:rPr lang="en-US" sz="1800" i="1" dirty="0"/>
              <a:t>, </a:t>
            </a:r>
            <a:r>
              <a:rPr lang="en-US" sz="1800" i="1" dirty="0" err="1"/>
              <a:t>möge</a:t>
            </a:r>
            <a:r>
              <a:rPr lang="en-US" sz="1800" i="1" dirty="0"/>
              <a:t> </a:t>
            </a:r>
            <a:r>
              <a:rPr lang="en-US" sz="1800" i="1" dirty="0" err="1"/>
              <a:t>Haschem</a:t>
            </a:r>
            <a:r>
              <a:rPr lang="en-US" sz="1800" i="1" dirty="0"/>
              <a:t> </a:t>
            </a:r>
            <a:r>
              <a:rPr lang="en-US" sz="1800" i="1" dirty="0" err="1"/>
              <a:t>ihn</a:t>
            </a:r>
            <a:r>
              <a:rPr lang="en-US" sz="1800" i="1" dirty="0"/>
              <a:t> </a:t>
            </a:r>
            <a:r>
              <a:rPr lang="en-US" sz="1800" i="1" dirty="0" err="1"/>
              <a:t>beschützen</a:t>
            </a:r>
            <a:r>
              <a:rPr lang="en-US" sz="1800" i="1" dirty="0"/>
              <a:t>. (</a:t>
            </a:r>
            <a:r>
              <a:rPr lang="en-US" sz="1800" i="1" dirty="0" err="1"/>
              <a:t>Igrot</a:t>
            </a:r>
            <a:r>
              <a:rPr lang="en-US" sz="1800" i="1" dirty="0"/>
              <a:t>-Rabbiner Akiva </a:t>
            </a:r>
            <a:r>
              <a:rPr lang="en-US" sz="1800" i="1" dirty="0" err="1"/>
              <a:t>Eiger</a:t>
            </a:r>
            <a:r>
              <a:rPr lang="en-US" sz="1800" i="1" dirty="0"/>
              <a:t>, in: </a:t>
            </a:r>
            <a:r>
              <a:rPr lang="en-US" sz="1800" i="1" dirty="0" err="1"/>
              <a:t>Machon</a:t>
            </a:r>
            <a:r>
              <a:rPr lang="en-US" sz="1800" i="1" dirty="0"/>
              <a:t> </a:t>
            </a:r>
            <a:r>
              <a:rPr lang="en-US" sz="1800" i="1" dirty="0" err="1"/>
              <a:t>Da'at</a:t>
            </a:r>
            <a:r>
              <a:rPr lang="en-US" sz="1800" i="1" dirty="0"/>
              <a:t> </a:t>
            </a:r>
            <a:r>
              <a:rPr lang="en-US" sz="1800" i="1" dirty="0" err="1"/>
              <a:t>Sofer</a:t>
            </a:r>
            <a:r>
              <a:rPr lang="en-US" sz="1800" i="1" dirty="0"/>
              <a:t>, 5754, </a:t>
            </a:r>
            <a:r>
              <a:rPr lang="en-US" sz="1800" i="1" dirty="0" err="1"/>
              <a:t>Siehe</a:t>
            </a:r>
            <a:r>
              <a:rPr lang="en-US" sz="1800" i="1" dirty="0"/>
              <a:t> </a:t>
            </a:r>
            <a:r>
              <a:rPr lang="en-US" sz="1800" i="1" dirty="0" err="1"/>
              <a:t>Briefe</a:t>
            </a:r>
            <a:r>
              <a:rPr lang="en-US" sz="1800" i="1" dirty="0"/>
              <a:t> 71-73)</a:t>
            </a:r>
          </a:p>
          <a:p>
            <a:pPr algn="just"/>
            <a:r>
              <a:rPr lang="de-CH" sz="1800" i="1" dirty="0"/>
              <a:t>….Wer gegen die Worte der Ärzte bezüglich des Gesundheitsverhaltens verstößt, der hat schwer gegen </a:t>
            </a:r>
            <a:r>
              <a:rPr lang="de-CH" sz="1800" i="1" dirty="0" err="1"/>
              <a:t>Gtt</a:t>
            </a:r>
            <a:r>
              <a:rPr lang="de-CH" sz="1800" i="1" dirty="0"/>
              <a:t> gesündigt, denn die Gefahr hebt Verbote auf (</a:t>
            </a:r>
            <a:r>
              <a:rPr lang="he-IL" sz="1800" i="1" dirty="0"/>
              <a:t>גדול סכנתא מאיסורא</a:t>
            </a:r>
            <a:r>
              <a:rPr lang="de-CH" sz="1800" i="1" dirty="0"/>
              <a:t>), besonders in einem Fall der Gefährdung von sich selbst und anderen, die zur Ausbreitung von Krankheiten führt. Seine Sünde wird schwer zu tragen sein.</a:t>
            </a:r>
          </a:p>
          <a:p>
            <a:pPr algn="just"/>
            <a:endParaRPr lang="de-CH" sz="1800" i="1" dirty="0"/>
          </a:p>
          <a:p>
            <a:pPr>
              <a:buFont typeface="Arial"/>
              <a:buChar char="•"/>
            </a:pPr>
            <a:r>
              <a:rPr lang="en-US" sz="1800" i="1" dirty="0"/>
              <a:t> </a:t>
            </a:r>
            <a:r>
              <a:rPr lang="en-US" sz="1800" dirty="0" err="1"/>
              <a:t>Bestimmung</a:t>
            </a:r>
            <a:r>
              <a:rPr lang="en-US" sz="1800" dirty="0"/>
              <a:t> von </a:t>
            </a:r>
            <a:r>
              <a:rPr lang="en-US" sz="1800" dirty="0" err="1"/>
              <a:t>Abstandsregeln</a:t>
            </a:r>
            <a:endParaRPr lang="en-US" sz="1800" dirty="0"/>
          </a:p>
          <a:p>
            <a:pPr>
              <a:buFont typeface="Arial"/>
              <a:buChar char="•"/>
            </a:pPr>
            <a:r>
              <a:rPr lang="en-US" sz="1800" dirty="0"/>
              <a:t> </a:t>
            </a:r>
            <a:r>
              <a:rPr lang="en-US" sz="1800" dirty="0" err="1"/>
              <a:t>Begrenzung</a:t>
            </a:r>
            <a:r>
              <a:rPr lang="en-US" sz="1800" dirty="0"/>
              <a:t> </a:t>
            </a:r>
            <a:r>
              <a:rPr lang="en-US" sz="1800" dirty="0" err="1"/>
              <a:t>Anzahl</a:t>
            </a:r>
            <a:r>
              <a:rPr lang="en-US" sz="1800" dirty="0"/>
              <a:t> </a:t>
            </a:r>
            <a:r>
              <a:rPr lang="en-US" sz="1800" dirty="0" err="1"/>
              <a:t>Beter</a:t>
            </a:r>
            <a:r>
              <a:rPr lang="en-US" sz="1800" dirty="0"/>
              <a:t> in der </a:t>
            </a:r>
            <a:r>
              <a:rPr lang="en-US" sz="1800" dirty="0" err="1"/>
              <a:t>Synagoge</a:t>
            </a:r>
            <a:endParaRPr lang="en-US" sz="1800" dirty="0"/>
          </a:p>
          <a:p>
            <a:pPr>
              <a:buFont typeface="Arial"/>
              <a:buChar char="•"/>
            </a:pPr>
            <a:r>
              <a:rPr lang="en-US" sz="1800" dirty="0"/>
              <a:t> </a:t>
            </a:r>
            <a:r>
              <a:rPr lang="en-US" sz="1800" dirty="0" err="1"/>
              <a:t>Enge</a:t>
            </a:r>
            <a:r>
              <a:rPr lang="en-US" sz="1800" dirty="0"/>
              <a:t> Arbeit </a:t>
            </a:r>
            <a:r>
              <a:rPr lang="en-US" sz="1800" dirty="0" err="1"/>
              <a:t>örtlichen</a:t>
            </a:r>
            <a:r>
              <a:rPr lang="en-US" sz="1800" dirty="0"/>
              <a:t> </a:t>
            </a:r>
            <a:r>
              <a:rPr lang="en-US" sz="1800" dirty="0" err="1"/>
              <a:t>mit</a:t>
            </a:r>
            <a:r>
              <a:rPr lang="en-US" sz="1800" dirty="0"/>
              <a:t> </a:t>
            </a:r>
            <a:r>
              <a:rPr lang="en-US" sz="1800" dirty="0" err="1"/>
              <a:t>Medizinern</a:t>
            </a:r>
            <a:r>
              <a:rPr lang="en-US" sz="1800" dirty="0"/>
              <a:t> und </a:t>
            </a:r>
            <a:r>
              <a:rPr lang="en-US" sz="1800" dirty="0" err="1"/>
              <a:t>Behörden</a:t>
            </a:r>
            <a:endParaRPr lang="en-US" sz="1800" dirty="0"/>
          </a:p>
          <a:p>
            <a:pPr>
              <a:buFont typeface="Arial"/>
              <a:buChar char="•"/>
            </a:pPr>
            <a:r>
              <a:rPr lang="en-US" sz="1800" dirty="0"/>
              <a:t> </a:t>
            </a:r>
            <a:r>
              <a:rPr lang="en-US" sz="1800" dirty="0" err="1"/>
              <a:t>Eigeninitiative</a:t>
            </a:r>
            <a:r>
              <a:rPr lang="en-US" sz="1800" dirty="0"/>
              <a:t> </a:t>
            </a:r>
            <a:r>
              <a:rPr lang="en-US" sz="1800" dirty="0" err="1"/>
              <a:t>ergreifen</a:t>
            </a:r>
            <a:r>
              <a:rPr lang="en-US" sz="1800" dirty="0"/>
              <a:t> und </a:t>
            </a:r>
            <a:r>
              <a:rPr lang="en-US" sz="1800" dirty="0" err="1"/>
              <a:t>nicht</a:t>
            </a:r>
            <a:r>
              <a:rPr lang="en-US" sz="1800" dirty="0"/>
              <a:t> </a:t>
            </a:r>
            <a:r>
              <a:rPr lang="en-US" sz="1800" dirty="0" err="1"/>
              <a:t>nur</a:t>
            </a:r>
            <a:r>
              <a:rPr lang="en-US" sz="1800" dirty="0"/>
              <a:t> auf </a:t>
            </a:r>
            <a:r>
              <a:rPr lang="en-US" sz="1800" dirty="0" err="1"/>
              <a:t>Behörden</a:t>
            </a:r>
            <a:r>
              <a:rPr lang="en-US" sz="1800" dirty="0"/>
              <a:t> </a:t>
            </a:r>
            <a:r>
              <a:rPr lang="en-US" sz="1800" dirty="0" err="1"/>
              <a:t>warten</a:t>
            </a:r>
            <a:endParaRPr lang="en-US" sz="1800" i="1" dirty="0"/>
          </a:p>
          <a:p>
            <a:pPr algn="just"/>
            <a:endParaRPr lang="en-US" sz="1800" i="1" dirty="0"/>
          </a:p>
          <a:p>
            <a:pPr algn="just"/>
            <a:endParaRPr lang="en-US" sz="1800" dirty="0"/>
          </a:p>
          <a:p>
            <a:pPr>
              <a:buFont typeface="Arial"/>
              <a:buChar char="•"/>
            </a:pPr>
            <a:endParaRPr lang="en-US" dirty="0"/>
          </a:p>
        </p:txBody>
      </p:sp>
    </p:spTree>
    <p:extLst>
      <p:ext uri="{BB962C8B-B14F-4D97-AF65-F5344CB8AC3E}">
        <p14:creationId xmlns:p14="http://schemas.microsoft.com/office/powerpoint/2010/main" val="2067105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EC96EA-99FC-4221-B20B-C554E24287D2}"/>
              </a:ext>
            </a:extLst>
          </p:cNvPr>
          <p:cNvSpPr>
            <a:spLocks noGrp="1"/>
          </p:cNvSpPr>
          <p:nvPr>
            <p:ph type="title"/>
          </p:nvPr>
        </p:nvSpPr>
        <p:spPr/>
        <p:txBody>
          <a:bodyPr/>
          <a:lstStyle/>
          <a:p>
            <a:pPr algn="ctr"/>
            <a:r>
              <a:rPr lang="de-DE" dirty="0"/>
              <a:t>Bestimmungen für die </a:t>
            </a:r>
            <a:r>
              <a:rPr lang="de-DE" dirty="0" err="1"/>
              <a:t>Jomim</a:t>
            </a:r>
            <a:r>
              <a:rPr lang="de-DE" dirty="0"/>
              <a:t> </a:t>
            </a:r>
            <a:r>
              <a:rPr lang="de-DE" dirty="0" err="1"/>
              <a:t>Norojim</a:t>
            </a:r>
            <a:r>
              <a:rPr lang="de-DE" dirty="0"/>
              <a:t> </a:t>
            </a:r>
            <a:br>
              <a:rPr lang="de-DE" dirty="0"/>
            </a:br>
            <a:r>
              <a:rPr lang="de-DE" dirty="0"/>
              <a:t>vom </a:t>
            </a:r>
            <a:r>
              <a:rPr lang="de-DE" dirty="0" err="1"/>
              <a:t>Beis</a:t>
            </a:r>
            <a:r>
              <a:rPr lang="de-DE" dirty="0"/>
              <a:t> Din des </a:t>
            </a:r>
            <a:r>
              <a:rPr lang="de-DE" dirty="0" err="1"/>
              <a:t>Gaon</a:t>
            </a:r>
            <a:r>
              <a:rPr lang="de-DE" dirty="0"/>
              <a:t> </a:t>
            </a:r>
            <a:r>
              <a:rPr lang="de-DE" dirty="0" err="1"/>
              <a:t>Reb</a:t>
            </a:r>
            <a:r>
              <a:rPr lang="de-DE" dirty="0"/>
              <a:t> Akiva Eiger </a:t>
            </a:r>
            <a:r>
              <a:rPr lang="de-DE" dirty="0" err="1"/>
              <a:t>sz“l</a:t>
            </a:r>
            <a:endParaRPr lang="de-CH" dirty="0"/>
          </a:p>
        </p:txBody>
      </p:sp>
      <p:sp>
        <p:nvSpPr>
          <p:cNvPr id="3" name="Inhaltsplatzhalter 2">
            <a:extLst>
              <a:ext uri="{FF2B5EF4-FFF2-40B4-BE49-F238E27FC236}">
                <a16:creationId xmlns:a16="http://schemas.microsoft.com/office/drawing/2014/main" id="{C4EE3DA3-74CA-4130-AE1D-6BC4DC16818B}"/>
              </a:ext>
            </a:extLst>
          </p:cNvPr>
          <p:cNvSpPr>
            <a:spLocks noGrp="1"/>
          </p:cNvSpPr>
          <p:nvPr>
            <p:ph idx="1"/>
          </p:nvPr>
        </p:nvSpPr>
        <p:spPr>
          <a:xfrm>
            <a:off x="685801" y="2142067"/>
            <a:ext cx="10131425" cy="4275511"/>
          </a:xfrm>
        </p:spPr>
        <p:txBody>
          <a:bodyPr>
            <a:normAutofit fontScale="55000" lnSpcReduction="20000"/>
          </a:bodyPr>
          <a:lstStyle/>
          <a:p>
            <a:endParaRPr lang="de-CH" sz="2200" i="1" dirty="0"/>
          </a:p>
          <a:p>
            <a:pPr marL="0" indent="0" algn="just">
              <a:buNone/>
            </a:pPr>
            <a:r>
              <a:rPr lang="de-CH" sz="2900" i="1" dirty="0"/>
              <a:t>Aufgrund der Empfehlung der Ärzte, dass das Versammeln großer Menschenmengen über längere Zeiträume, das frühe Verlassen des Hauses auf nüchternen Magen und das Einatmen der giftigen Morgenluft wahrscheinlich Cholera verursachen kann, stellen wir die folgenden Richtlinien auf. </a:t>
            </a:r>
          </a:p>
          <a:p>
            <a:pPr algn="just">
              <a:buFontTx/>
              <a:buChar char="-"/>
            </a:pPr>
            <a:r>
              <a:rPr lang="de-CH" sz="2900" i="1" dirty="0"/>
              <a:t>Alle Synagogen, einschliesslich der Männer- und Frauensektion, sollten nur zur Hälfte ihrer Sitzplätze belegt sein, so dass jeder zweite Platz leer ist. </a:t>
            </a:r>
          </a:p>
          <a:p>
            <a:pPr algn="just">
              <a:buFontTx/>
              <a:buChar char="-"/>
            </a:pPr>
            <a:r>
              <a:rPr lang="de-CH" sz="2900" i="1" dirty="0"/>
              <a:t>Um einen gleichberechtigten Zugang während der hohen Feiertage zu ermöglichen, wird die Hälfte der Beter an den beiden Tagen von Rosch </a:t>
            </a:r>
            <a:r>
              <a:rPr lang="de-CH" sz="2900" i="1" dirty="0" err="1"/>
              <a:t>Haschana</a:t>
            </a:r>
            <a:r>
              <a:rPr lang="de-CH" sz="2900" i="1" dirty="0"/>
              <a:t> und die andere Hälfte an Jom Kippur teilnehmen, wobei der jeweilige Feiertag durch eine Lotterie bestimmt wird. </a:t>
            </a:r>
          </a:p>
          <a:p>
            <a:pPr algn="just">
              <a:buFontTx/>
              <a:buChar char="-"/>
            </a:pPr>
            <a:r>
              <a:rPr lang="de-CH" sz="2900" i="1" dirty="0"/>
              <a:t>Ein Polizist soll die Einhaltung überwachen. </a:t>
            </a:r>
          </a:p>
          <a:p>
            <a:pPr algn="just">
              <a:buFontTx/>
              <a:buChar char="-"/>
            </a:pPr>
            <a:r>
              <a:rPr lang="de-CH" sz="2900" i="1" dirty="0"/>
              <a:t>Die Dauer des </a:t>
            </a:r>
            <a:r>
              <a:rPr lang="de-CH" sz="2900" i="1" dirty="0" err="1"/>
              <a:t>Gttesdienstes</a:t>
            </a:r>
            <a:r>
              <a:rPr lang="de-CH" sz="2900" i="1" dirty="0"/>
              <a:t> für Rosch </a:t>
            </a:r>
            <a:r>
              <a:rPr lang="de-CH" sz="2900" i="1" dirty="0" err="1"/>
              <a:t>Haschono</a:t>
            </a:r>
            <a:r>
              <a:rPr lang="de-CH" sz="2900" i="1" dirty="0"/>
              <a:t> sollte fünf Stunden nicht überschreiten.</a:t>
            </a:r>
          </a:p>
          <a:p>
            <a:pPr algn="just">
              <a:buFontTx/>
              <a:buChar char="-"/>
            </a:pPr>
            <a:r>
              <a:rPr lang="de-CH" sz="2900" i="1" dirty="0"/>
              <a:t>Jeder </a:t>
            </a:r>
            <a:r>
              <a:rPr lang="de-CH" sz="2900" i="1" dirty="0" err="1"/>
              <a:t>Ojleh</a:t>
            </a:r>
            <a:r>
              <a:rPr lang="de-CH" sz="2900" i="1" dirty="0"/>
              <a:t> zur Thora wird auf ein </a:t>
            </a:r>
            <a:r>
              <a:rPr lang="de-CH" sz="2900" i="1" dirty="0" err="1"/>
              <a:t>MiScherberach</a:t>
            </a:r>
            <a:r>
              <a:rPr lang="de-CH" sz="2900" i="1" dirty="0"/>
              <a:t> begrenzt</a:t>
            </a:r>
          </a:p>
          <a:p>
            <a:pPr algn="just">
              <a:buFontTx/>
              <a:buChar char="-"/>
            </a:pPr>
            <a:r>
              <a:rPr lang="de-CH" sz="2900" i="1" dirty="0" err="1"/>
              <a:t>Piyutim</a:t>
            </a:r>
            <a:r>
              <a:rPr lang="de-CH" sz="2900" i="1" dirty="0"/>
              <a:t> sollten weggelassen werden, und der Chassan sollte die Gebete nicht mit Melodien oder musikalischen Ausschmückungen verlängern.</a:t>
            </a:r>
          </a:p>
          <a:p>
            <a:pPr marL="0" indent="0" algn="just">
              <a:buNone/>
            </a:pPr>
            <a:r>
              <a:rPr lang="de-CH" sz="2900" dirty="0"/>
              <a:t>(</a:t>
            </a:r>
            <a:r>
              <a:rPr lang="de-CH" sz="2900" i="1" dirty="0" err="1"/>
              <a:t>Pesakim</a:t>
            </a:r>
            <a:r>
              <a:rPr lang="de-CH" sz="2900" i="1" dirty="0"/>
              <a:t> </a:t>
            </a:r>
            <a:r>
              <a:rPr lang="de-CH" sz="2900" i="1" dirty="0" err="1"/>
              <a:t>ve-Takanot</a:t>
            </a:r>
            <a:r>
              <a:rPr lang="de-CH" sz="2900" i="1" dirty="0"/>
              <a:t> Rabbi Akiva Eiger </a:t>
            </a:r>
            <a:r>
              <a:rPr lang="de-CH" sz="2900" dirty="0"/>
              <a:t>(Jerusalem, 5731), Brief 20, 70ff)</a:t>
            </a:r>
          </a:p>
          <a:p>
            <a:endParaRPr lang="de-CH" dirty="0"/>
          </a:p>
          <a:p>
            <a:endParaRPr lang="de-CH" dirty="0"/>
          </a:p>
        </p:txBody>
      </p:sp>
    </p:spTree>
    <p:extLst>
      <p:ext uri="{BB962C8B-B14F-4D97-AF65-F5344CB8AC3E}">
        <p14:creationId xmlns:p14="http://schemas.microsoft.com/office/powerpoint/2010/main" val="3449543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8C60C8E-CBEB-4FFC-AADB-4123E31227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8" name="Rectangle 17">
            <a:extLst>
              <a:ext uri="{FF2B5EF4-FFF2-40B4-BE49-F238E27FC236}">
                <a16:creationId xmlns:a16="http://schemas.microsoft.com/office/drawing/2014/main" id="{151A9C99-FD39-4971-A548-0B9E5A2A6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nhaltsplatzhalter 5">
            <a:extLst>
              <a:ext uri="{FF2B5EF4-FFF2-40B4-BE49-F238E27FC236}">
                <a16:creationId xmlns:a16="http://schemas.microsoft.com/office/drawing/2014/main" id="{13B26622-CDF9-451C-9CA6-980299DE02E0}"/>
              </a:ext>
            </a:extLst>
          </p:cNvPr>
          <p:cNvPicPr>
            <a:picLocks noGrp="1" noChangeAspect="1"/>
          </p:cNvPicPr>
          <p:nvPr>
            <p:ph idx="1"/>
          </p:nvPr>
        </p:nvPicPr>
        <p:blipFill rotWithShape="1">
          <a:blip r:embed="rId4">
            <a:alphaModFix amt="20000"/>
          </a:blip>
          <a:srcRect t="10425" r="9090" b="52628"/>
          <a:stretch/>
        </p:blipFill>
        <p:spPr>
          <a:xfrm>
            <a:off x="20" y="10"/>
            <a:ext cx="12191980" cy="6857990"/>
          </a:xfrm>
          <a:prstGeom prst="rect">
            <a:avLst/>
          </a:prstGeom>
        </p:spPr>
      </p:pic>
      <p:pic>
        <p:nvPicPr>
          <p:cNvPr id="20" name="Picture 19">
            <a:extLst>
              <a:ext uri="{FF2B5EF4-FFF2-40B4-BE49-F238E27FC236}">
                <a16:creationId xmlns:a16="http://schemas.microsoft.com/office/drawing/2014/main" id="{6DAB2DF7-34C9-45C2-BB70-6797ACA67C2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el 1">
            <a:extLst>
              <a:ext uri="{FF2B5EF4-FFF2-40B4-BE49-F238E27FC236}">
                <a16:creationId xmlns:a16="http://schemas.microsoft.com/office/drawing/2014/main" id="{0D68E3F8-F43E-4607-A9CE-1015B9E7E220}"/>
              </a:ext>
            </a:extLst>
          </p:cNvPr>
          <p:cNvSpPr>
            <a:spLocks noGrp="1"/>
          </p:cNvSpPr>
          <p:nvPr>
            <p:ph type="title"/>
          </p:nvPr>
        </p:nvSpPr>
        <p:spPr>
          <a:xfrm>
            <a:off x="685801" y="609600"/>
            <a:ext cx="10131425" cy="1456267"/>
          </a:xfrm>
        </p:spPr>
        <p:txBody>
          <a:bodyPr vert="horz" lIns="91440" tIns="45720" rIns="91440" bIns="45720" rtlCol="0" anchor="ctr">
            <a:normAutofit/>
          </a:bodyPr>
          <a:lstStyle/>
          <a:p>
            <a:pPr algn="ctr"/>
            <a:r>
              <a:rPr lang="en-US" sz="3600" dirty="0" err="1"/>
              <a:t>Hagaon</a:t>
            </a:r>
            <a:r>
              <a:rPr lang="en-US" sz="3600" dirty="0"/>
              <a:t> Rav </a:t>
            </a:r>
            <a:r>
              <a:rPr lang="en-US" sz="3600" dirty="0" err="1"/>
              <a:t>Zwi</a:t>
            </a:r>
            <a:r>
              <a:rPr lang="en-US" sz="3600" dirty="0"/>
              <a:t> </a:t>
            </a:r>
            <a:r>
              <a:rPr lang="en-US" sz="3600" dirty="0" err="1"/>
              <a:t>Jaakov</a:t>
            </a:r>
            <a:r>
              <a:rPr lang="en-US" sz="3600" dirty="0"/>
              <a:t> Mecklenburg </a:t>
            </a:r>
            <a:r>
              <a:rPr lang="en-US" sz="3600" dirty="0" err="1"/>
              <a:t>sz”l</a:t>
            </a:r>
            <a:r>
              <a:rPr lang="en-US" sz="3600" dirty="0"/>
              <a:t> </a:t>
            </a:r>
            <a:br>
              <a:rPr lang="en-US" sz="3600" dirty="0"/>
            </a:br>
            <a:r>
              <a:rPr lang="en-US" sz="3600" dirty="0"/>
              <a:t>(Autor des </a:t>
            </a:r>
            <a:r>
              <a:rPr lang="en-US" sz="3600" i="1" dirty="0" err="1"/>
              <a:t>Haksav</a:t>
            </a:r>
            <a:r>
              <a:rPr lang="en-US" sz="3600" i="1" dirty="0"/>
              <a:t> </a:t>
            </a:r>
            <a:r>
              <a:rPr lang="en-US" sz="3600" i="1" dirty="0" err="1"/>
              <a:t>VeHakabboloh</a:t>
            </a:r>
            <a:r>
              <a:rPr lang="en-US" sz="3600" dirty="0"/>
              <a:t>)</a:t>
            </a:r>
          </a:p>
        </p:txBody>
      </p:sp>
      <p:sp>
        <p:nvSpPr>
          <p:cNvPr id="4" name="Textplatzhalter 3">
            <a:extLst>
              <a:ext uri="{FF2B5EF4-FFF2-40B4-BE49-F238E27FC236}">
                <a16:creationId xmlns:a16="http://schemas.microsoft.com/office/drawing/2014/main" id="{82631CCA-77F6-4342-8336-D48F98AA41D6}"/>
              </a:ext>
            </a:extLst>
          </p:cNvPr>
          <p:cNvSpPr>
            <a:spLocks noGrp="1"/>
          </p:cNvSpPr>
          <p:nvPr>
            <p:ph type="body" sz="half" idx="2"/>
          </p:nvPr>
        </p:nvSpPr>
        <p:spPr>
          <a:xfrm>
            <a:off x="685801" y="2142067"/>
            <a:ext cx="10131425" cy="3649133"/>
          </a:xfrm>
        </p:spPr>
        <p:txBody>
          <a:bodyPr vert="horz" lIns="91440" tIns="45720" rIns="91440" bIns="45720" rtlCol="0" anchor="ctr">
            <a:normAutofit/>
          </a:bodyPr>
          <a:lstStyle/>
          <a:p>
            <a:endParaRPr lang="en-US" dirty="0"/>
          </a:p>
          <a:p>
            <a:pPr>
              <a:buFont typeface="Arial"/>
              <a:buChar char="•"/>
            </a:pPr>
            <a:r>
              <a:rPr lang="en-US" dirty="0"/>
              <a:t> </a:t>
            </a:r>
            <a:r>
              <a:rPr lang="en-US" dirty="0" err="1"/>
              <a:t>Enger</a:t>
            </a:r>
            <a:r>
              <a:rPr lang="en-US" dirty="0"/>
              <a:t> </a:t>
            </a:r>
            <a:r>
              <a:rPr lang="en-US" dirty="0" err="1"/>
              <a:t>Talmid</a:t>
            </a:r>
            <a:r>
              <a:rPr lang="en-US" dirty="0"/>
              <a:t> von Gaon Reb Akiva </a:t>
            </a:r>
            <a:r>
              <a:rPr lang="en-US" dirty="0" err="1"/>
              <a:t>Eiger</a:t>
            </a:r>
            <a:r>
              <a:rPr lang="en-US" dirty="0"/>
              <a:t> </a:t>
            </a:r>
            <a:r>
              <a:rPr lang="en-US" dirty="0" err="1"/>
              <a:t>sz”l</a:t>
            </a:r>
            <a:endParaRPr lang="en-US" dirty="0"/>
          </a:p>
          <a:p>
            <a:pPr>
              <a:buFont typeface="Arial"/>
              <a:buChar char="•"/>
            </a:pPr>
            <a:r>
              <a:rPr lang="en-US" dirty="0"/>
              <a:t> </a:t>
            </a:r>
            <a:r>
              <a:rPr lang="de-CH" dirty="0"/>
              <a:t>Übernimmt</a:t>
            </a:r>
            <a:r>
              <a:rPr lang="en-US" dirty="0"/>
              <a:t> 1857 die </a:t>
            </a:r>
            <a:r>
              <a:rPr lang="en-US" dirty="0" err="1"/>
              <a:t>Bestimmungen</a:t>
            </a:r>
            <a:r>
              <a:rPr lang="en-US" dirty="0"/>
              <a:t> seines </a:t>
            </a:r>
            <a:r>
              <a:rPr lang="en-US" dirty="0" err="1"/>
              <a:t>Lehrers</a:t>
            </a:r>
            <a:r>
              <a:rPr lang="en-US" dirty="0"/>
              <a:t> </a:t>
            </a:r>
            <a:r>
              <a:rPr lang="en-US" dirty="0" err="1"/>
              <a:t>für</a:t>
            </a:r>
            <a:r>
              <a:rPr lang="en-US" dirty="0"/>
              <a:t> seine Gemeinde in </a:t>
            </a:r>
            <a:r>
              <a:rPr lang="en-US" dirty="0" err="1"/>
              <a:t>Königsberg</a:t>
            </a:r>
            <a:endParaRPr lang="en-US" dirty="0"/>
          </a:p>
          <a:p>
            <a:pPr>
              <a:buFont typeface="Arial"/>
              <a:buChar char="•"/>
            </a:pPr>
            <a:r>
              <a:rPr lang="en-US" dirty="0"/>
              <a:t> Die Gemeinde </a:t>
            </a:r>
            <a:r>
              <a:rPr lang="en-US" dirty="0" err="1"/>
              <a:t>sollte</a:t>
            </a:r>
            <a:r>
              <a:rPr lang="en-US" dirty="0"/>
              <a:t> an </a:t>
            </a:r>
            <a:r>
              <a:rPr lang="en-US" dirty="0" err="1"/>
              <a:t>zentralen</a:t>
            </a:r>
            <a:r>
              <a:rPr lang="en-US" dirty="0"/>
              <a:t> </a:t>
            </a:r>
            <a:r>
              <a:rPr lang="en-US" dirty="0" err="1"/>
              <a:t>Orten</a:t>
            </a:r>
            <a:r>
              <a:rPr lang="en-US" dirty="0"/>
              <a:t> </a:t>
            </a:r>
            <a:r>
              <a:rPr lang="en-US" dirty="0" err="1"/>
              <a:t>neben</a:t>
            </a:r>
            <a:r>
              <a:rPr lang="en-US" dirty="0"/>
              <a:t> den </a:t>
            </a:r>
            <a:r>
              <a:rPr lang="en-US" dirty="0" err="1"/>
              <a:t>Synagogen</a:t>
            </a:r>
            <a:r>
              <a:rPr lang="en-US" dirty="0"/>
              <a:t> </a:t>
            </a:r>
            <a:r>
              <a:rPr lang="en-US" dirty="0" err="1"/>
              <a:t>Stände</a:t>
            </a:r>
            <a:r>
              <a:rPr lang="en-US" dirty="0"/>
              <a:t> </a:t>
            </a:r>
            <a:r>
              <a:rPr lang="en-US" dirty="0" err="1"/>
              <a:t>mit</a:t>
            </a:r>
            <a:r>
              <a:rPr lang="en-US" dirty="0"/>
              <a:t> </a:t>
            </a:r>
            <a:r>
              <a:rPr lang="en-US" dirty="0" err="1"/>
              <a:t>jeweils</a:t>
            </a:r>
            <a:r>
              <a:rPr lang="en-US" dirty="0"/>
              <a:t> </a:t>
            </a:r>
            <a:r>
              <a:rPr lang="en-US" dirty="0" err="1"/>
              <a:t>zwei</a:t>
            </a:r>
            <a:r>
              <a:rPr lang="en-US" dirty="0"/>
              <a:t> Ärzte </a:t>
            </a:r>
            <a:r>
              <a:rPr lang="en-US" dirty="0" err="1"/>
              <a:t>stationieren</a:t>
            </a:r>
            <a:r>
              <a:rPr lang="en-US" dirty="0"/>
              <a:t> um die </a:t>
            </a:r>
            <a:r>
              <a:rPr lang="en-US" dirty="0" err="1"/>
              <a:t>jüdische</a:t>
            </a:r>
            <a:r>
              <a:rPr lang="en-US" dirty="0"/>
              <a:t> </a:t>
            </a:r>
            <a:r>
              <a:rPr lang="en-US" dirty="0" err="1"/>
              <a:t>Bevölkerung</a:t>
            </a:r>
            <a:r>
              <a:rPr lang="en-US" dirty="0"/>
              <a:t> </a:t>
            </a:r>
            <a:r>
              <a:rPr lang="en-US" dirty="0" err="1"/>
              <a:t>über</a:t>
            </a:r>
            <a:r>
              <a:rPr lang="en-US" dirty="0"/>
              <a:t> die </a:t>
            </a:r>
            <a:r>
              <a:rPr lang="en-US" dirty="0" err="1"/>
              <a:t>Krankheit</a:t>
            </a:r>
            <a:r>
              <a:rPr lang="en-US" dirty="0"/>
              <a:t> </a:t>
            </a:r>
            <a:r>
              <a:rPr lang="en-US" dirty="0" err="1"/>
              <a:t>aufzuklären</a:t>
            </a:r>
            <a:r>
              <a:rPr lang="en-US" dirty="0"/>
              <a:t> und </a:t>
            </a:r>
            <a:r>
              <a:rPr lang="en-US" dirty="0" err="1"/>
              <a:t>bei</a:t>
            </a:r>
            <a:r>
              <a:rPr lang="en-US" dirty="0"/>
              <a:t> </a:t>
            </a:r>
            <a:r>
              <a:rPr lang="en-US" dirty="0" err="1"/>
              <a:t>Bedarf</a:t>
            </a:r>
            <a:r>
              <a:rPr lang="en-US" dirty="0"/>
              <a:t> </a:t>
            </a:r>
            <a:r>
              <a:rPr lang="en-US" dirty="0" err="1"/>
              <a:t>sofort</a:t>
            </a:r>
            <a:r>
              <a:rPr lang="en-US" dirty="0"/>
              <a:t> </a:t>
            </a:r>
            <a:r>
              <a:rPr lang="en-US" dirty="0" err="1"/>
              <a:t>zu</a:t>
            </a:r>
            <a:r>
              <a:rPr lang="en-US" dirty="0"/>
              <a:t> </a:t>
            </a:r>
            <a:r>
              <a:rPr lang="en-US" dirty="0" err="1"/>
              <a:t>helfen</a:t>
            </a:r>
            <a:endParaRPr lang="en-US" dirty="0"/>
          </a:p>
          <a:p>
            <a:pPr>
              <a:buFont typeface="Arial"/>
              <a:buChar char="•"/>
            </a:pPr>
            <a:r>
              <a:rPr lang="en-US" dirty="0"/>
              <a:t> </a:t>
            </a:r>
            <a:r>
              <a:rPr lang="en-US" dirty="0" err="1"/>
              <a:t>Arbeitet</a:t>
            </a:r>
            <a:r>
              <a:rPr lang="en-US" dirty="0"/>
              <a:t> </a:t>
            </a:r>
            <a:r>
              <a:rPr lang="en-US" dirty="0" err="1"/>
              <a:t>ebenfalls</a:t>
            </a:r>
            <a:r>
              <a:rPr lang="en-US" dirty="0"/>
              <a:t> </a:t>
            </a:r>
            <a:r>
              <a:rPr lang="en-US" dirty="0" err="1"/>
              <a:t>sehr</a:t>
            </a:r>
            <a:r>
              <a:rPr lang="en-US" dirty="0"/>
              <a:t> </a:t>
            </a:r>
            <a:r>
              <a:rPr lang="en-US" dirty="0" err="1"/>
              <a:t>eng</a:t>
            </a:r>
            <a:r>
              <a:rPr lang="en-US" dirty="0"/>
              <a:t> </a:t>
            </a:r>
            <a:r>
              <a:rPr lang="en-US" dirty="0" err="1"/>
              <a:t>mit</a:t>
            </a:r>
            <a:r>
              <a:rPr lang="en-US" dirty="0"/>
              <a:t> den </a:t>
            </a:r>
            <a:r>
              <a:rPr lang="en-US" dirty="0" err="1"/>
              <a:t>staatlichen</a:t>
            </a:r>
            <a:r>
              <a:rPr lang="en-US" dirty="0"/>
              <a:t> </a:t>
            </a:r>
            <a:r>
              <a:rPr lang="en-US" dirty="0" err="1"/>
              <a:t>Behörden</a:t>
            </a:r>
            <a:r>
              <a:rPr lang="en-US" dirty="0"/>
              <a:t> </a:t>
            </a:r>
            <a:r>
              <a:rPr lang="en-US" dirty="0" err="1"/>
              <a:t>zusammen</a:t>
            </a:r>
            <a:endParaRPr lang="en-US" dirty="0"/>
          </a:p>
          <a:p>
            <a:endParaRPr lang="en-US" dirty="0"/>
          </a:p>
        </p:txBody>
      </p:sp>
    </p:spTree>
    <p:extLst>
      <p:ext uri="{BB962C8B-B14F-4D97-AF65-F5344CB8AC3E}">
        <p14:creationId xmlns:p14="http://schemas.microsoft.com/office/powerpoint/2010/main" val="3747632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36ED98E-DBEB-464A-A983-F508407EBF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el 1">
            <a:extLst>
              <a:ext uri="{FF2B5EF4-FFF2-40B4-BE49-F238E27FC236}">
                <a16:creationId xmlns:a16="http://schemas.microsoft.com/office/drawing/2014/main" id="{FDE6D304-2A9C-4296-B0C5-38864DD2F8D0}"/>
              </a:ext>
            </a:extLst>
          </p:cNvPr>
          <p:cNvSpPr>
            <a:spLocks noGrp="1"/>
          </p:cNvSpPr>
          <p:nvPr>
            <p:ph type="title"/>
          </p:nvPr>
        </p:nvSpPr>
        <p:spPr>
          <a:xfrm>
            <a:off x="685801" y="609600"/>
            <a:ext cx="6143423" cy="1456267"/>
          </a:xfrm>
        </p:spPr>
        <p:txBody>
          <a:bodyPr vert="horz" lIns="91440" tIns="45720" rIns="91440" bIns="45720" rtlCol="0" anchor="ctr">
            <a:normAutofit/>
          </a:bodyPr>
          <a:lstStyle/>
          <a:p>
            <a:pPr algn="ctr"/>
            <a:r>
              <a:rPr lang="en-US" dirty="0" err="1"/>
              <a:t>Weitere</a:t>
            </a:r>
            <a:r>
              <a:rPr lang="en-US" dirty="0"/>
              <a:t> </a:t>
            </a:r>
            <a:r>
              <a:rPr lang="en-US" dirty="0" err="1"/>
              <a:t>Halachische</a:t>
            </a:r>
            <a:r>
              <a:rPr lang="en-US" dirty="0"/>
              <a:t> </a:t>
            </a:r>
            <a:r>
              <a:rPr lang="en-US" dirty="0" err="1"/>
              <a:t>Bestimmungen</a:t>
            </a:r>
            <a:endParaRPr lang="en-US" dirty="0"/>
          </a:p>
        </p:txBody>
      </p:sp>
      <p:sp>
        <p:nvSpPr>
          <p:cNvPr id="12" name="Content Placeholder 11">
            <a:extLst>
              <a:ext uri="{FF2B5EF4-FFF2-40B4-BE49-F238E27FC236}">
                <a16:creationId xmlns:a16="http://schemas.microsoft.com/office/drawing/2014/main" id="{C6AEED1A-1A69-4750-8D0E-7094B4D6E56B}"/>
              </a:ext>
            </a:extLst>
          </p:cNvPr>
          <p:cNvSpPr>
            <a:spLocks noGrp="1"/>
          </p:cNvSpPr>
          <p:nvPr>
            <p:ph sz="half" idx="1"/>
          </p:nvPr>
        </p:nvSpPr>
        <p:spPr>
          <a:xfrm>
            <a:off x="685801" y="2142067"/>
            <a:ext cx="6143423" cy="3649133"/>
          </a:xfrm>
        </p:spPr>
        <p:txBody>
          <a:bodyPr vert="horz" lIns="91440" tIns="45720" rIns="91440" bIns="45720" rtlCol="0" anchor="ctr">
            <a:normAutofit fontScale="92500" lnSpcReduction="10000"/>
          </a:bodyPr>
          <a:lstStyle/>
          <a:p>
            <a:r>
              <a:rPr lang="de-DE" dirty="0" err="1"/>
              <a:t>HaGaon</a:t>
            </a:r>
            <a:r>
              <a:rPr lang="de-DE" dirty="0"/>
              <a:t> Rav Elieser </a:t>
            </a:r>
            <a:r>
              <a:rPr lang="de-DE" dirty="0" err="1"/>
              <a:t>Fleckeles</a:t>
            </a:r>
            <a:r>
              <a:rPr lang="de-DE" dirty="0"/>
              <a:t> </a:t>
            </a:r>
            <a:r>
              <a:rPr lang="de-DE" dirty="0" err="1"/>
              <a:t>sz“l</a:t>
            </a:r>
            <a:r>
              <a:rPr lang="de-DE" dirty="0"/>
              <a:t> (</a:t>
            </a:r>
            <a:r>
              <a:rPr lang="de-DE" i="1" dirty="0" err="1"/>
              <a:t>Tschuwe</a:t>
            </a:r>
            <a:r>
              <a:rPr lang="de-DE" i="1" dirty="0"/>
              <a:t> </a:t>
            </a:r>
            <a:r>
              <a:rPr lang="de-DE" i="1" dirty="0" err="1"/>
              <a:t>MeAhava</a:t>
            </a:r>
            <a:r>
              <a:rPr lang="de-DE" i="1" dirty="0"/>
              <a:t> </a:t>
            </a:r>
            <a:r>
              <a:rPr lang="de-DE" dirty="0"/>
              <a:t>1:135)</a:t>
            </a:r>
            <a:r>
              <a:rPr lang="de-CH" dirty="0"/>
              <a:t> erlaubte die Schutzimpfung gegen Pocken am Schabbes. Er betonte jedoch, dass man sich bei diesen Fragen nur auf Fachärzte verlassen sollte und die </a:t>
            </a:r>
            <a:r>
              <a:rPr lang="de-CH" i="1" dirty="0" err="1"/>
              <a:t>Issurim</a:t>
            </a:r>
            <a:r>
              <a:rPr lang="de-CH" dirty="0"/>
              <a:t> so klein wie möglich halten sollte (bei der Impfung sollte möglichst keine Wunde entstehen; daher die Notwendigkeit einen professionellen Arzt zu haben.)</a:t>
            </a:r>
          </a:p>
          <a:p>
            <a:endParaRPr lang="de-CH" dirty="0"/>
          </a:p>
          <a:p>
            <a:r>
              <a:rPr lang="de-CH" dirty="0" err="1"/>
              <a:t>HaGaon</a:t>
            </a:r>
            <a:r>
              <a:rPr lang="de-CH" dirty="0"/>
              <a:t> Rav </a:t>
            </a:r>
            <a:r>
              <a:rPr lang="de-CH" dirty="0" err="1"/>
              <a:t>Jecheskel</a:t>
            </a:r>
            <a:r>
              <a:rPr lang="de-CH" dirty="0"/>
              <a:t> Landau </a:t>
            </a:r>
            <a:r>
              <a:rPr lang="de-CH" dirty="0" err="1"/>
              <a:t>szl</a:t>
            </a:r>
            <a:r>
              <a:rPr lang="de-CH" dirty="0"/>
              <a:t>, der </a:t>
            </a:r>
            <a:r>
              <a:rPr lang="de-CH" i="1" dirty="0" err="1"/>
              <a:t>Noda</a:t>
            </a:r>
            <a:r>
              <a:rPr lang="de-CH" i="1" dirty="0"/>
              <a:t> </a:t>
            </a:r>
            <a:r>
              <a:rPr lang="de-CH" i="1" dirty="0" err="1"/>
              <a:t>Bejehuda</a:t>
            </a:r>
            <a:r>
              <a:rPr lang="de-CH" i="1" dirty="0"/>
              <a:t> </a:t>
            </a:r>
            <a:r>
              <a:rPr lang="de-CH" dirty="0"/>
              <a:t>(2: JD 210) erlaubte die Autopsie wenn es eine direkte Lebensrettung gibt; der </a:t>
            </a:r>
            <a:r>
              <a:rPr lang="de-CH" i="1" dirty="0" err="1"/>
              <a:t>Chason</a:t>
            </a:r>
            <a:r>
              <a:rPr lang="de-CH" i="1" dirty="0"/>
              <a:t> </a:t>
            </a:r>
            <a:r>
              <a:rPr lang="de-CH" i="1" dirty="0" err="1"/>
              <a:t>Isch</a:t>
            </a:r>
            <a:r>
              <a:rPr lang="de-CH" i="1" dirty="0"/>
              <a:t> </a:t>
            </a:r>
            <a:r>
              <a:rPr lang="de-CH" dirty="0"/>
              <a:t>(</a:t>
            </a:r>
            <a:r>
              <a:rPr lang="de-CH" i="1" dirty="0" err="1"/>
              <a:t>Oholos</a:t>
            </a:r>
            <a:r>
              <a:rPr lang="de-CH" dirty="0"/>
              <a:t> 22:32) verstand diese Entscheidung so, dass eine Autopsie während einer Pandemie als eine direkte Lebensrettung, wenn durch das erworbene Wissen andere geheilt werden können. </a:t>
            </a:r>
          </a:p>
        </p:txBody>
      </p:sp>
      <p:pic>
        <p:nvPicPr>
          <p:cNvPr id="6" name="Inhaltsplatzhalter 5" descr="Ein Bild, das Mann, alt, tragen, Hut enthält.&#10;&#10;Automatisch generierte Beschreibung">
            <a:extLst>
              <a:ext uri="{FF2B5EF4-FFF2-40B4-BE49-F238E27FC236}">
                <a16:creationId xmlns:a16="http://schemas.microsoft.com/office/drawing/2014/main" id="{DB0DE4C9-F6F9-4F12-80D7-9AF36ECD730F}"/>
              </a:ext>
            </a:extLst>
          </p:cNvPr>
          <p:cNvPicPr>
            <a:picLocks noChangeAspect="1"/>
          </p:cNvPicPr>
          <p:nvPr/>
        </p:nvPicPr>
        <p:blipFill rotWithShape="1">
          <a:blip r:embed="rId4"/>
          <a:srcRect t="1831" b="23735"/>
          <a:stretch/>
        </p:blipFill>
        <p:spPr>
          <a:xfrm>
            <a:off x="8888133" y="4144246"/>
            <a:ext cx="3302966" cy="2717299"/>
          </a:xfrm>
          <a:custGeom>
            <a:avLst/>
            <a:gdLst/>
            <a:ahLst/>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grpSp>
        <p:nvGrpSpPr>
          <p:cNvPr id="17" name="Group 16">
            <a:extLst>
              <a:ext uri="{FF2B5EF4-FFF2-40B4-BE49-F238E27FC236}">
                <a16:creationId xmlns:a16="http://schemas.microsoft.com/office/drawing/2014/main" id="{8C07AEC9-9EAB-4BFE-9E8B-0A88819AF0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18" name="Freeform 98">
              <a:extLst>
                <a:ext uri="{FF2B5EF4-FFF2-40B4-BE49-F238E27FC236}">
                  <a16:creationId xmlns:a16="http://schemas.microsoft.com/office/drawing/2014/main" id="{F1282140-09D2-4C25-B13E-800140960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01DDE92A-A4E7-4CE8-AE27-5F761E3043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20" name="Straight Connector 19">
                <a:extLst>
                  <a:ext uri="{FF2B5EF4-FFF2-40B4-BE49-F238E27FC236}">
                    <a16:creationId xmlns:a16="http://schemas.microsoft.com/office/drawing/2014/main" id="{3320B63E-D7BD-43AC-84C5-440D2577B5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1857C07-B4DF-4B6F-B782-859264D7D85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EF0D51B-B72F-4918-AAB1-A6BE4B82A7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E229AF8-7F20-4524-8FA2-E3E29BF211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C87E978-EC26-4EA5-9DFE-B84C4C2B9C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4115A8A-0175-495F-B7DA-C59F0D59917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7B44B3D-D148-4FD7-B8CD-5FF3155CFB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53928E8-F407-44BF-9A91-041E649AFC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61F5A62-82DB-4B66-BD14-C92BCF8D32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CBCB962-7F30-4DBF-AB1F-C53DEACDC0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8497F5B-65FB-4EE8-9FCF-FE0D49F3A1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8C46E6C-774F-4C36-927A-BAA7DEB7D2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31B587-919E-433D-B327-DB808F716C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DCE57BD-EC34-4A76-B287-D23AC5FD4F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9E7C9C6-C39D-4EB5-8AA8-2023FB7EE82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3B78F45-3048-4595-8C48-D646E25E46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8DD4AD3-998F-4837-A5CA-F02017A63F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90882A5-BB39-4E31-BAF5-97EF47ED89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6EC88EF-0939-4A86-A45F-BC8C2B26FC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49DD588-37E7-4B23-9ED6-F131F03B8A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4460794-AF86-4574-B424-D631823D3C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6690C8A-042E-433D-B253-6F06AA6952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4C5E5A5-DA67-4881-88C8-D75582BE11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2E2B0F9-55EA-4641-9CE3-FCC5190432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34F27AA-CF8E-4932-9EC9-F14A918B94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F8E811C-1786-4DEB-9E69-6DE9F58A34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F973AE6-1228-44C3-9539-A52C9B1D12A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0D667F6-8D7D-428B-BF6F-A63BF5FBC1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1493161-972F-4035-82D4-1CCC8A40A7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BF5D3FF-5D5D-4416-B40B-11E70DC71B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49344B8-784E-418E-A715-E46BE55B6C6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6C1159D-CDB4-473C-A602-4C61F648B06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7CEEC98-B022-4C88-9E3C-5423114E92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0E777FD-A0D8-4ADD-9C76-2B0407F721B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6F04DA7-9CD2-4BC0-8DBE-3846A4A3CFA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9780951-740D-4EF7-AA1A-49B29144178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E9967E5-6E93-471F-A0CC-A672AE17FA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A1BCC38-1F57-4C90-B954-4B53F1E5C5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5CF7B5C-1BEC-4D5D-8B95-8633ECF432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ED04EA6-5508-427D-8D22-81C59266AD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B9004AD-3371-4FFC-A5A4-BE80CB57BE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782535D-5285-44E5-B0C5-FC0BDC8E0F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EC38B95-A7C9-403B-9F93-74C1A18BEC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10C6357-BE69-4A3B-87BA-0181125931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C41DA3D-A7F6-4FB5-9A14-9E93E449A79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D8DEF88-B68B-4C40-8729-91C1626B95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C9971C2-04A2-4FD6-98D0-B7073996A3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2C046FF-0BD4-41DD-94DF-29CEE8F889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EE25D21-6A38-45D8-B01C-E31EF664E5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622EE14-7B3C-448B-A043-BC43658EC2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BEE20CD-3E74-4C3F-AA60-C563417D21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C4BDE27-36BB-412B-BC30-B29F24D466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21127E0-675A-4618-9A07-FE8C1E6268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AAA0CF5-A5AD-4480-A771-6DC7CEFAE7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9445CFB-F018-4FD9-9326-F900B781B2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B273038-DE20-491F-9939-BC0CD44053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0D9CBA9-FF19-4776-AC11-BAE91D68E3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3644A66-F98B-47AA-8254-41D0259C37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A71F829-705B-4DEF-8017-30AA98B2F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ADB28A1-8EE2-4ACB-BD6A-613AE6B667E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5B03F8C3-1989-4AF2-8B5A-E4F826CDC0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8911BCB-1DB5-47AB-81D0-8ECC55AD4A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C953592-A4AB-4B66-B56C-E7E55375F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06B32BB-10C9-47F7-942B-E68D388ACF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A419952-02EB-45AF-844C-84FD5B3DEF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65667A9-017B-4F63-B4C5-D34CE478F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7C992FC9-E7E7-428D-B82E-439AAF7C532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608CED2-F16E-48F3-A14B-21D5E39FC3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3D76777-7C4B-42B4-AED8-A5539FB167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F42983A-E263-4138-BF3C-3BAC377B09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B7E20FA-2DE7-4277-87F8-1D82DB6406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A715BAF-7C88-4BB5-B7AC-268F56E0D5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19D3BD0-A78B-47B1-A75E-F52EF605DE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FF948B3-F575-4AC3-B5CB-61DD5FA763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87C7265-9EC1-44BF-8C52-3AA87BD096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04A47CC-202F-4AA2-AB3E-C54FE35A8BF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2FC81F2-9316-46C1-A8D8-7DDA27F8AF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BD9A078-5764-467B-9FC0-DFC64F676F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99" name="Group 98">
            <a:extLst>
              <a:ext uri="{FF2B5EF4-FFF2-40B4-BE49-F238E27FC236}">
                <a16:creationId xmlns:a16="http://schemas.microsoft.com/office/drawing/2014/main" id="{27B2EBE5-458B-4D53-9B88-ED83CFF1A2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397406" y="-618857"/>
            <a:ext cx="4915057" cy="4271437"/>
            <a:chOff x="5281603" y="104899"/>
            <a:chExt cx="6910397" cy="6005491"/>
          </a:xfrm>
        </p:grpSpPr>
        <p:sp>
          <p:nvSpPr>
            <p:cNvPr id="100" name="Freeform 17">
              <a:extLst>
                <a:ext uri="{FF2B5EF4-FFF2-40B4-BE49-F238E27FC236}">
                  <a16:creationId xmlns:a16="http://schemas.microsoft.com/office/drawing/2014/main" id="{4F3107B1-873C-4EFA-808F-2BA7686C89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oup 100">
              <a:extLst>
                <a:ext uri="{FF2B5EF4-FFF2-40B4-BE49-F238E27FC236}">
                  <a16:creationId xmlns:a16="http://schemas.microsoft.com/office/drawing/2014/main" id="{9C36E72E-D186-4E07-B0AC-CA9B880F952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02" name="Straight Connector 101">
                <a:extLst>
                  <a:ext uri="{FF2B5EF4-FFF2-40B4-BE49-F238E27FC236}">
                    <a16:creationId xmlns:a16="http://schemas.microsoft.com/office/drawing/2014/main" id="{820267E3-AB30-4642-A034-71F86FCF6E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FD2D1EF-CFA4-4FBC-A160-9A6E66140D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C7EB9FF9-E1B5-435B-B204-2EB6EA1921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8BE4B63-95E8-4E3A-9039-4A6567F85A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1004DE9-B326-4AE0-A43A-06D38E085A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4894533-9533-42BB-B981-ECBC8136C7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0B2DBFC-7360-4F73-A8A3-FC6651233B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AF954A4-4509-4E0B-8A7E-C5ED65BA9D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0DE8D61-F7C6-4611-9655-0556F2E8C1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9AB6CBE5-E043-42BB-AFB8-4A4894C4B1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2FEDDC7F-06BE-4638-AF08-9173232944F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ACCD129-C3C4-4157-BEDE-7611E829EC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F817751-8ED5-487E-9976-216EEE1311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87B65EB-E838-4CF7-9F73-5B117BA2F8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7218803-BDF0-4296-BD4D-2F6D341C57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64C08D4-4A3C-4644-9A6B-A3E44F8C49A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448942A-BFE6-4A74-8AC2-D0A3D09D8E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FE588F5-37CB-4EDE-90D5-20DE068E86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3E34BBD7-4CCF-4691-952A-C2E662DF8B2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457B31F6-4799-4A8D-A7D8-261DCAE1C4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00424E31-1D0B-4E13-9D73-4DC0DB7B834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A4379BE6-2A1F-4CF3-971D-B23BF4AF8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EB3993A-1002-4C8D-8F50-CAEF0F1835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01D2DBC3-0B30-4312-91E1-6FA2C187058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696B6005-D67A-4006-844E-C561284F79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4F119E0F-FB34-440B-8C52-AC64584F0E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C8E579E-53EA-4DAB-BB89-49243AE851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5D603BD5-619E-44A4-BA18-61B4501FC2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743652E-C89F-4433-A122-83CA187F97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3F45C8D9-C3D7-4DE6-A151-4FC02FD565B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88F4DE1F-74D6-4B7E-A864-A7354F287F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8EBD3EA-DB69-4954-88BD-1218B340EB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20F8B685-F78E-4261-B345-F5E4238CA9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F587EF1-D784-4D0C-85F1-84D9896205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AFC9F26-DE9C-44ED-BFDA-B53D4373F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6C5C5B20-2957-4913-974F-6C643B14AC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4FF2B521-7E20-4B95-8B57-723DDEA0DF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B099D084-404A-48EA-8AA4-3DE23D0A70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BFBCBDE4-1CF7-47CF-A3AC-40A225657D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BB04CE69-D714-4B45-AA45-C18988347B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FACDC249-F5DC-498A-B86E-B98736F391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66F9CACB-3D25-4CD3-BACC-6CAF8C9237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CE0A759E-B512-4C6B-A2AC-CB59E1068F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48FDDBB3-375D-438E-AB85-DEE34D6B46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571AE7B-9324-4652-BA2F-50550D60ED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AD8EC0F0-66AE-4542-B774-FE12EDC164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FE28852-1AE5-4C7D-8A5A-FE72DA5321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504E5358-618D-4DE9-85BF-84AFB4BEB1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1286D725-FCF5-44D0-B5FF-4001A5A31C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9BD6607D-EE36-4270-BE75-B5D58808B7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47CB98F5-FB6F-4EA1-BE45-73A75DFC966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6C48DEF1-B84B-4C6B-BC15-5C9CF3DAAF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1A1657A-7197-4559-8DAD-640280FF936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30DEEEE-6BC2-4F12-AC26-EA02BB27FA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4F70A519-7171-4594-B492-974B23F18F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90583A9-FCC7-474E-B10D-8F6DD7B74DA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A04E1E01-2468-4ED6-932B-DFE74F1803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45DE2855-EBF3-46B5-B5AB-37F33DAECD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AAB63BD3-DF06-4DC8-8B81-A4A09307318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CA8FEC80-A785-4B83-A1F5-AA524E2D4F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E56E08B4-7863-4447-ADE5-AAC63C8EBD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A48D39C2-1010-4240-9865-B0EBD7E040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53FD354F-81D1-4345-8C40-E58D5C27B6D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5A343148-BCCD-4618-8B23-EB728235BA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732D1A89-C062-4D40-A079-980BAD5912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1319DEE0-4918-468D-8B5A-A4759D5C84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5BB6155A-8B2E-4CCD-B852-26927EF9EA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357B2E68-E4C5-47DD-988F-125E7C2F80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A549DE4B-B602-48AF-AC61-05F694A347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5E8CA150-1FC4-4A4D-9DB2-1AA3A34669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1BEB0DDA-B2FE-427A-A2F0-9FC06C33D0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63C95539-7E29-4577-ACE2-8642D81C72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2FF50C42-6433-4328-B5CA-389C28317E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74A59028-6EE1-4E53-959E-067DF80BE7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2C184BDD-4E87-4C6F-9249-7CA2121B721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60AE336B-F4C5-44E8-8E78-382683C04A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DF74550-C0B6-4EDE-81AF-ABAE0AD23B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CC7509FB-3C93-4ADB-B6BF-06A5025F2A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8" name="Inhaltsplatzhalter 7" descr="Ein Bild, das Text, alt, Foto enthält.&#10;&#10;Automatisch generierte Beschreibung">
            <a:extLst>
              <a:ext uri="{FF2B5EF4-FFF2-40B4-BE49-F238E27FC236}">
                <a16:creationId xmlns:a16="http://schemas.microsoft.com/office/drawing/2014/main" id="{DCE0D0EE-9EA5-4AD2-9BE6-DAE86CFBF22A}"/>
              </a:ext>
            </a:extLst>
          </p:cNvPr>
          <p:cNvPicPr>
            <a:picLocks noGrp="1" noChangeAspect="1"/>
          </p:cNvPicPr>
          <p:nvPr>
            <p:ph sz="half" idx="2"/>
          </p:nvPr>
        </p:nvPicPr>
        <p:blipFill rotWithShape="1">
          <a:blip r:embed="rId5"/>
          <a:srcRect t="23269" r="2" b="23160"/>
          <a:stretch/>
        </p:blipFill>
        <p:spPr>
          <a:xfrm>
            <a:off x="8055588" y="-3863"/>
            <a:ext cx="4132754" cy="3445946"/>
          </a:xfrm>
          <a:custGeom>
            <a:avLst/>
            <a:gdLst/>
            <a:ahLst/>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spTree>
    <p:extLst>
      <p:ext uri="{BB962C8B-B14F-4D97-AF65-F5344CB8AC3E}">
        <p14:creationId xmlns:p14="http://schemas.microsoft.com/office/powerpoint/2010/main" val="3400483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1EB41F2-E181-4D4D-9131-A30F6B0A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63CC92-C517-4C71-9222-4579252CD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70839"/>
          </a:xfrm>
          <a:custGeom>
            <a:avLst/>
            <a:gdLst>
              <a:gd name="connsiteX0" fmla="*/ 0 w 12192000"/>
              <a:gd name="connsiteY0" fmla="*/ 0 h 2270839"/>
              <a:gd name="connsiteX1" fmla="*/ 12192000 w 12192000"/>
              <a:gd name="connsiteY1" fmla="*/ 0 h 2270839"/>
              <a:gd name="connsiteX2" fmla="*/ 12192000 w 12192000"/>
              <a:gd name="connsiteY2" fmla="*/ 213719 h 2270839"/>
              <a:gd name="connsiteX3" fmla="*/ 12192000 w 12192000"/>
              <a:gd name="connsiteY3" fmla="*/ 471948 h 2270839"/>
              <a:gd name="connsiteX4" fmla="*/ 12192000 w 12192000"/>
              <a:gd name="connsiteY4" fmla="*/ 519830 h 2270839"/>
              <a:gd name="connsiteX5" fmla="*/ 12192000 w 12192000"/>
              <a:gd name="connsiteY5" fmla="*/ 744793 h 2270839"/>
              <a:gd name="connsiteX6" fmla="*/ 12192000 w 12192000"/>
              <a:gd name="connsiteY6" fmla="*/ 1754021 h 2270839"/>
              <a:gd name="connsiteX7" fmla="*/ 11957522 w 12192000"/>
              <a:gd name="connsiteY7" fmla="*/ 1797923 h 2270839"/>
              <a:gd name="connsiteX8" fmla="*/ 11679973 w 12192000"/>
              <a:gd name="connsiteY8" fmla="*/ 1847667 h 2270839"/>
              <a:gd name="connsiteX9" fmla="*/ 11401197 w 12192000"/>
              <a:gd name="connsiteY9" fmla="*/ 1896360 h 2270839"/>
              <a:gd name="connsiteX10" fmla="*/ 11121192 w 12192000"/>
              <a:gd name="connsiteY10" fmla="*/ 1938046 h 2270839"/>
              <a:gd name="connsiteX11" fmla="*/ 10842416 w 12192000"/>
              <a:gd name="connsiteY11" fmla="*/ 1980083 h 2270839"/>
              <a:gd name="connsiteX12" fmla="*/ 10562411 w 12192000"/>
              <a:gd name="connsiteY12" fmla="*/ 2019318 h 2270839"/>
              <a:gd name="connsiteX13" fmla="*/ 10286091 w 12192000"/>
              <a:gd name="connsiteY13" fmla="*/ 2052947 h 2270839"/>
              <a:gd name="connsiteX14" fmla="*/ 10006086 w 12192000"/>
              <a:gd name="connsiteY14" fmla="*/ 2084825 h 2270839"/>
              <a:gd name="connsiteX15" fmla="*/ 9727310 w 12192000"/>
              <a:gd name="connsiteY15" fmla="*/ 2113901 h 2270839"/>
              <a:gd name="connsiteX16" fmla="*/ 9453445 w 12192000"/>
              <a:gd name="connsiteY16" fmla="*/ 2139123 h 2270839"/>
              <a:gd name="connsiteX17" fmla="*/ 9175897 w 12192000"/>
              <a:gd name="connsiteY17" fmla="*/ 2164345 h 2270839"/>
              <a:gd name="connsiteX18" fmla="*/ 8902033 w 12192000"/>
              <a:gd name="connsiteY18" fmla="*/ 2185364 h 2270839"/>
              <a:gd name="connsiteX19" fmla="*/ 8628169 w 12192000"/>
              <a:gd name="connsiteY19" fmla="*/ 2201828 h 2270839"/>
              <a:gd name="connsiteX20" fmla="*/ 8355533 w 12192000"/>
              <a:gd name="connsiteY20" fmla="*/ 2218994 h 2270839"/>
              <a:gd name="connsiteX21" fmla="*/ 8085353 w 12192000"/>
              <a:gd name="connsiteY21" fmla="*/ 2233356 h 2270839"/>
              <a:gd name="connsiteX22" fmla="*/ 7817629 w 12192000"/>
              <a:gd name="connsiteY22" fmla="*/ 2243515 h 2270839"/>
              <a:gd name="connsiteX23" fmla="*/ 7549905 w 12192000"/>
              <a:gd name="connsiteY23" fmla="*/ 2252273 h 2270839"/>
              <a:gd name="connsiteX24" fmla="*/ 7284638 w 12192000"/>
              <a:gd name="connsiteY24" fmla="*/ 2260680 h 2270839"/>
              <a:gd name="connsiteX25" fmla="*/ 7023055 w 12192000"/>
              <a:gd name="connsiteY25" fmla="*/ 2264534 h 2270839"/>
              <a:gd name="connsiteX26" fmla="*/ 6761472 w 12192000"/>
              <a:gd name="connsiteY26" fmla="*/ 2268737 h 2270839"/>
              <a:gd name="connsiteX27" fmla="*/ 6503573 w 12192000"/>
              <a:gd name="connsiteY27" fmla="*/ 2270839 h 2270839"/>
              <a:gd name="connsiteX28" fmla="*/ 6248130 w 12192000"/>
              <a:gd name="connsiteY28" fmla="*/ 2268737 h 2270839"/>
              <a:gd name="connsiteX29" fmla="*/ 5995144 w 12192000"/>
              <a:gd name="connsiteY29" fmla="*/ 2268737 h 2270839"/>
              <a:gd name="connsiteX30" fmla="*/ 5744613 w 12192000"/>
              <a:gd name="connsiteY30" fmla="*/ 2264534 h 2270839"/>
              <a:gd name="connsiteX31" fmla="*/ 5498995 w 12192000"/>
              <a:gd name="connsiteY31" fmla="*/ 2258228 h 2270839"/>
              <a:gd name="connsiteX32" fmla="*/ 5255834 w 12192000"/>
              <a:gd name="connsiteY32" fmla="*/ 2252273 h 2270839"/>
              <a:gd name="connsiteX33" fmla="*/ 5017584 w 12192000"/>
              <a:gd name="connsiteY33" fmla="*/ 2245617 h 2270839"/>
              <a:gd name="connsiteX34" fmla="*/ 4780562 w 12192000"/>
              <a:gd name="connsiteY34" fmla="*/ 2235458 h 2270839"/>
              <a:gd name="connsiteX35" fmla="*/ 4547227 w 12192000"/>
              <a:gd name="connsiteY35" fmla="*/ 2224598 h 2270839"/>
              <a:gd name="connsiteX36" fmla="*/ 4318800 w 12192000"/>
              <a:gd name="connsiteY36" fmla="*/ 2214790 h 2270839"/>
              <a:gd name="connsiteX37" fmla="*/ 3873004 w 12192000"/>
              <a:gd name="connsiteY37" fmla="*/ 2187115 h 2270839"/>
              <a:gd name="connsiteX38" fmla="*/ 3445628 w 12192000"/>
              <a:gd name="connsiteY38" fmla="*/ 2157690 h 2270839"/>
              <a:gd name="connsiteX39" fmla="*/ 3035446 w 12192000"/>
              <a:gd name="connsiteY39" fmla="*/ 2126862 h 2270839"/>
              <a:gd name="connsiteX40" fmla="*/ 2647370 w 12192000"/>
              <a:gd name="connsiteY40" fmla="*/ 2092883 h 2270839"/>
              <a:gd name="connsiteX41" fmla="*/ 2276487 w 12192000"/>
              <a:gd name="connsiteY41" fmla="*/ 2057501 h 2270839"/>
              <a:gd name="connsiteX42" fmla="*/ 1932621 w 12192000"/>
              <a:gd name="connsiteY42" fmla="*/ 2019318 h 2270839"/>
              <a:gd name="connsiteX43" fmla="*/ 1609634 w 12192000"/>
              <a:gd name="connsiteY43" fmla="*/ 1981835 h 2270839"/>
              <a:gd name="connsiteX44" fmla="*/ 1312435 w 12192000"/>
              <a:gd name="connsiteY44" fmla="*/ 1944352 h 2270839"/>
              <a:gd name="connsiteX45" fmla="*/ 1039799 w 12192000"/>
              <a:gd name="connsiteY45" fmla="*/ 1908971 h 2270839"/>
              <a:gd name="connsiteX46" fmla="*/ 797865 w 12192000"/>
              <a:gd name="connsiteY46" fmla="*/ 1875341 h 2270839"/>
              <a:gd name="connsiteX47" fmla="*/ 579265 w 12192000"/>
              <a:gd name="connsiteY47" fmla="*/ 1843463 h 2270839"/>
              <a:gd name="connsiteX48" fmla="*/ 395052 w 12192000"/>
              <a:gd name="connsiteY48" fmla="*/ 1816840 h 2270839"/>
              <a:gd name="connsiteX49" fmla="*/ 240312 w 12192000"/>
              <a:gd name="connsiteY49" fmla="*/ 1791617 h 2270839"/>
              <a:gd name="connsiteX50" fmla="*/ 27853 w 12192000"/>
              <a:gd name="connsiteY50" fmla="*/ 1755536 h 2270839"/>
              <a:gd name="connsiteX51" fmla="*/ 0 w 12192000"/>
              <a:gd name="connsiteY51" fmla="*/ 1750823 h 2270839"/>
              <a:gd name="connsiteX52" fmla="*/ 0 w 12192000"/>
              <a:gd name="connsiteY52" fmla="*/ 744793 h 2270839"/>
              <a:gd name="connsiteX53" fmla="*/ 0 w 12192000"/>
              <a:gd name="connsiteY53" fmla="*/ 519830 h 2270839"/>
              <a:gd name="connsiteX54" fmla="*/ 0 w 12192000"/>
              <a:gd name="connsiteY54" fmla="*/ 471948 h 2270839"/>
              <a:gd name="connsiteX55" fmla="*/ 0 w 12192000"/>
              <a:gd name="connsiteY55" fmla="*/ 213719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2270839">
                <a:moveTo>
                  <a:pt x="0" y="0"/>
                </a:moveTo>
                <a:lnTo>
                  <a:pt x="12192000" y="0"/>
                </a:lnTo>
                <a:lnTo>
                  <a:pt x="12192000" y="213719"/>
                </a:lnTo>
                <a:lnTo>
                  <a:pt x="12192000" y="471948"/>
                </a:lnTo>
                <a:lnTo>
                  <a:pt x="12192000" y="519830"/>
                </a:lnTo>
                <a:lnTo>
                  <a:pt x="12192000" y="744793"/>
                </a:lnTo>
                <a:lnTo>
                  <a:pt x="12192000" y="1754021"/>
                </a:lnTo>
                <a:lnTo>
                  <a:pt x="11957522" y="1797923"/>
                </a:lnTo>
                <a:lnTo>
                  <a:pt x="11679973" y="1847667"/>
                </a:lnTo>
                <a:lnTo>
                  <a:pt x="11401197" y="1896360"/>
                </a:lnTo>
                <a:lnTo>
                  <a:pt x="11121192" y="1938046"/>
                </a:lnTo>
                <a:lnTo>
                  <a:pt x="10842416" y="1980083"/>
                </a:lnTo>
                <a:lnTo>
                  <a:pt x="10562411" y="2019318"/>
                </a:lnTo>
                <a:lnTo>
                  <a:pt x="10286091" y="2052947"/>
                </a:lnTo>
                <a:lnTo>
                  <a:pt x="10006086" y="2084825"/>
                </a:lnTo>
                <a:lnTo>
                  <a:pt x="9727310" y="2113901"/>
                </a:lnTo>
                <a:lnTo>
                  <a:pt x="9453445" y="2139123"/>
                </a:lnTo>
                <a:lnTo>
                  <a:pt x="9175897" y="2164345"/>
                </a:lnTo>
                <a:lnTo>
                  <a:pt x="8902033" y="2185364"/>
                </a:lnTo>
                <a:lnTo>
                  <a:pt x="8628169" y="2201828"/>
                </a:lnTo>
                <a:lnTo>
                  <a:pt x="8355533" y="2218994"/>
                </a:lnTo>
                <a:lnTo>
                  <a:pt x="8085353" y="2233356"/>
                </a:lnTo>
                <a:lnTo>
                  <a:pt x="7817629" y="2243515"/>
                </a:lnTo>
                <a:lnTo>
                  <a:pt x="7549905" y="2252273"/>
                </a:lnTo>
                <a:lnTo>
                  <a:pt x="7284638" y="2260680"/>
                </a:lnTo>
                <a:lnTo>
                  <a:pt x="7023055" y="2264534"/>
                </a:lnTo>
                <a:lnTo>
                  <a:pt x="6761472" y="2268737"/>
                </a:lnTo>
                <a:lnTo>
                  <a:pt x="6503573" y="2270839"/>
                </a:lnTo>
                <a:lnTo>
                  <a:pt x="6248130" y="2268737"/>
                </a:lnTo>
                <a:lnTo>
                  <a:pt x="5995144" y="2268737"/>
                </a:lnTo>
                <a:lnTo>
                  <a:pt x="5744613" y="2264534"/>
                </a:lnTo>
                <a:lnTo>
                  <a:pt x="5498995" y="2258228"/>
                </a:lnTo>
                <a:lnTo>
                  <a:pt x="5255834" y="2252273"/>
                </a:lnTo>
                <a:lnTo>
                  <a:pt x="5017584" y="2245617"/>
                </a:lnTo>
                <a:lnTo>
                  <a:pt x="4780562" y="2235458"/>
                </a:lnTo>
                <a:lnTo>
                  <a:pt x="4547227" y="2224598"/>
                </a:lnTo>
                <a:lnTo>
                  <a:pt x="4318800" y="2214790"/>
                </a:lnTo>
                <a:lnTo>
                  <a:pt x="3873004" y="2187115"/>
                </a:lnTo>
                <a:lnTo>
                  <a:pt x="3445628" y="2157690"/>
                </a:lnTo>
                <a:lnTo>
                  <a:pt x="3035446" y="2126862"/>
                </a:lnTo>
                <a:lnTo>
                  <a:pt x="2647370" y="2092883"/>
                </a:lnTo>
                <a:lnTo>
                  <a:pt x="2276487" y="2057501"/>
                </a:lnTo>
                <a:lnTo>
                  <a:pt x="1932621" y="2019318"/>
                </a:lnTo>
                <a:lnTo>
                  <a:pt x="1609634" y="1981835"/>
                </a:lnTo>
                <a:lnTo>
                  <a:pt x="1312435" y="1944352"/>
                </a:lnTo>
                <a:lnTo>
                  <a:pt x="1039799" y="1908971"/>
                </a:lnTo>
                <a:lnTo>
                  <a:pt x="797865" y="1875341"/>
                </a:lnTo>
                <a:lnTo>
                  <a:pt x="579265" y="1843463"/>
                </a:lnTo>
                <a:lnTo>
                  <a:pt x="395052" y="1816840"/>
                </a:lnTo>
                <a:lnTo>
                  <a:pt x="240312" y="1791617"/>
                </a:lnTo>
                <a:lnTo>
                  <a:pt x="27853" y="1755536"/>
                </a:lnTo>
                <a:lnTo>
                  <a:pt x="0" y="1750823"/>
                </a:lnTo>
                <a:lnTo>
                  <a:pt x="0" y="744793"/>
                </a:lnTo>
                <a:lnTo>
                  <a:pt x="0" y="519830"/>
                </a:lnTo>
                <a:lnTo>
                  <a:pt x="0" y="471948"/>
                </a:lnTo>
                <a:lnTo>
                  <a:pt x="0" y="213719"/>
                </a:lnTo>
                <a:close/>
              </a:path>
            </a:pathLst>
          </a:custGeom>
          <a:solidFill>
            <a:schemeClr val="tx2"/>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12" name="Picture 11">
            <a:extLst>
              <a:ext uri="{FF2B5EF4-FFF2-40B4-BE49-F238E27FC236}">
                <a16:creationId xmlns:a16="http://schemas.microsoft.com/office/drawing/2014/main" id="{40A39FDC-39F4-4CB7-873B-8D786EC025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25900" b="63148"/>
          <a:stretch/>
        </p:blipFill>
        <p:spPr>
          <a:xfrm>
            <a:off x="4071257" y="1"/>
            <a:ext cx="8117568" cy="2270839"/>
          </a:xfrm>
          <a:custGeom>
            <a:avLst/>
            <a:gdLst>
              <a:gd name="connsiteX0" fmla="*/ 0 w 8117568"/>
              <a:gd name="connsiteY0" fmla="*/ 0 h 2270839"/>
              <a:gd name="connsiteX1" fmla="*/ 8117568 w 8117568"/>
              <a:gd name="connsiteY1" fmla="*/ 0 h 2270839"/>
              <a:gd name="connsiteX2" fmla="*/ 8117568 w 8117568"/>
              <a:gd name="connsiteY2" fmla="*/ 1754616 h 2270839"/>
              <a:gd name="connsiteX3" fmla="*/ 7886265 w 8117568"/>
              <a:gd name="connsiteY3" fmla="*/ 1797923 h 2270839"/>
              <a:gd name="connsiteX4" fmla="*/ 7608716 w 8117568"/>
              <a:gd name="connsiteY4" fmla="*/ 1847667 h 2270839"/>
              <a:gd name="connsiteX5" fmla="*/ 7329940 w 8117568"/>
              <a:gd name="connsiteY5" fmla="*/ 1896360 h 2270839"/>
              <a:gd name="connsiteX6" fmla="*/ 7049935 w 8117568"/>
              <a:gd name="connsiteY6" fmla="*/ 1938046 h 2270839"/>
              <a:gd name="connsiteX7" fmla="*/ 6771159 w 8117568"/>
              <a:gd name="connsiteY7" fmla="*/ 1980083 h 2270839"/>
              <a:gd name="connsiteX8" fmla="*/ 6491154 w 8117568"/>
              <a:gd name="connsiteY8" fmla="*/ 2019318 h 2270839"/>
              <a:gd name="connsiteX9" fmla="*/ 6214834 w 8117568"/>
              <a:gd name="connsiteY9" fmla="*/ 2052947 h 2270839"/>
              <a:gd name="connsiteX10" fmla="*/ 5934829 w 8117568"/>
              <a:gd name="connsiteY10" fmla="*/ 2084825 h 2270839"/>
              <a:gd name="connsiteX11" fmla="*/ 5656053 w 8117568"/>
              <a:gd name="connsiteY11" fmla="*/ 2113901 h 2270839"/>
              <a:gd name="connsiteX12" fmla="*/ 5382188 w 8117568"/>
              <a:gd name="connsiteY12" fmla="*/ 2139123 h 2270839"/>
              <a:gd name="connsiteX13" fmla="*/ 5104640 w 8117568"/>
              <a:gd name="connsiteY13" fmla="*/ 2164345 h 2270839"/>
              <a:gd name="connsiteX14" fmla="*/ 4830776 w 8117568"/>
              <a:gd name="connsiteY14" fmla="*/ 2185364 h 2270839"/>
              <a:gd name="connsiteX15" fmla="*/ 4556912 w 8117568"/>
              <a:gd name="connsiteY15" fmla="*/ 2201828 h 2270839"/>
              <a:gd name="connsiteX16" fmla="*/ 4284276 w 8117568"/>
              <a:gd name="connsiteY16" fmla="*/ 2218994 h 2270839"/>
              <a:gd name="connsiteX17" fmla="*/ 4014096 w 8117568"/>
              <a:gd name="connsiteY17" fmla="*/ 2233356 h 2270839"/>
              <a:gd name="connsiteX18" fmla="*/ 3746372 w 8117568"/>
              <a:gd name="connsiteY18" fmla="*/ 2243515 h 2270839"/>
              <a:gd name="connsiteX19" fmla="*/ 3478648 w 8117568"/>
              <a:gd name="connsiteY19" fmla="*/ 2252273 h 2270839"/>
              <a:gd name="connsiteX20" fmla="*/ 3213381 w 8117568"/>
              <a:gd name="connsiteY20" fmla="*/ 2260680 h 2270839"/>
              <a:gd name="connsiteX21" fmla="*/ 2951798 w 8117568"/>
              <a:gd name="connsiteY21" fmla="*/ 2264534 h 2270839"/>
              <a:gd name="connsiteX22" fmla="*/ 2690215 w 8117568"/>
              <a:gd name="connsiteY22" fmla="*/ 2268737 h 2270839"/>
              <a:gd name="connsiteX23" fmla="*/ 2432316 w 8117568"/>
              <a:gd name="connsiteY23" fmla="*/ 2270839 h 2270839"/>
              <a:gd name="connsiteX24" fmla="*/ 2176873 w 8117568"/>
              <a:gd name="connsiteY24" fmla="*/ 2268737 h 2270839"/>
              <a:gd name="connsiteX25" fmla="*/ 1923887 w 8117568"/>
              <a:gd name="connsiteY25" fmla="*/ 2268737 h 2270839"/>
              <a:gd name="connsiteX26" fmla="*/ 1673356 w 8117568"/>
              <a:gd name="connsiteY26" fmla="*/ 2264534 h 2270839"/>
              <a:gd name="connsiteX27" fmla="*/ 1427738 w 8117568"/>
              <a:gd name="connsiteY27" fmla="*/ 2258228 h 2270839"/>
              <a:gd name="connsiteX28" fmla="*/ 1184577 w 8117568"/>
              <a:gd name="connsiteY28" fmla="*/ 2252273 h 2270839"/>
              <a:gd name="connsiteX29" fmla="*/ 946327 w 8117568"/>
              <a:gd name="connsiteY29" fmla="*/ 2245617 h 2270839"/>
              <a:gd name="connsiteX30" fmla="*/ 709305 w 8117568"/>
              <a:gd name="connsiteY30" fmla="*/ 2235458 h 2270839"/>
              <a:gd name="connsiteX31" fmla="*/ 475970 w 8117568"/>
              <a:gd name="connsiteY31" fmla="*/ 2224598 h 2270839"/>
              <a:gd name="connsiteX32" fmla="*/ 247543 w 8117568"/>
              <a:gd name="connsiteY32" fmla="*/ 2214790 h 2270839"/>
              <a:gd name="connsiteX33" fmla="*/ 0 w 8117568"/>
              <a:gd name="connsiteY33" fmla="*/ 2199423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17568" h="2270839">
                <a:moveTo>
                  <a:pt x="0" y="0"/>
                </a:moveTo>
                <a:lnTo>
                  <a:pt x="8117568" y="0"/>
                </a:lnTo>
                <a:lnTo>
                  <a:pt x="8117568" y="1754616"/>
                </a:lnTo>
                <a:lnTo>
                  <a:pt x="7886265" y="1797923"/>
                </a:lnTo>
                <a:lnTo>
                  <a:pt x="7608716" y="1847667"/>
                </a:lnTo>
                <a:lnTo>
                  <a:pt x="7329940" y="1896360"/>
                </a:lnTo>
                <a:lnTo>
                  <a:pt x="7049935" y="1938046"/>
                </a:lnTo>
                <a:lnTo>
                  <a:pt x="6771159" y="1980083"/>
                </a:lnTo>
                <a:lnTo>
                  <a:pt x="6491154" y="2019318"/>
                </a:lnTo>
                <a:lnTo>
                  <a:pt x="6214834" y="2052947"/>
                </a:lnTo>
                <a:lnTo>
                  <a:pt x="5934829" y="2084825"/>
                </a:lnTo>
                <a:lnTo>
                  <a:pt x="5656053" y="2113901"/>
                </a:lnTo>
                <a:lnTo>
                  <a:pt x="5382188" y="2139123"/>
                </a:lnTo>
                <a:lnTo>
                  <a:pt x="5104640" y="2164345"/>
                </a:lnTo>
                <a:lnTo>
                  <a:pt x="4830776" y="2185364"/>
                </a:lnTo>
                <a:lnTo>
                  <a:pt x="4556912" y="2201828"/>
                </a:lnTo>
                <a:lnTo>
                  <a:pt x="4284276" y="2218994"/>
                </a:lnTo>
                <a:lnTo>
                  <a:pt x="4014096" y="2233356"/>
                </a:lnTo>
                <a:lnTo>
                  <a:pt x="3746372" y="2243515"/>
                </a:lnTo>
                <a:lnTo>
                  <a:pt x="3478648" y="2252273"/>
                </a:lnTo>
                <a:lnTo>
                  <a:pt x="3213381" y="2260680"/>
                </a:lnTo>
                <a:lnTo>
                  <a:pt x="2951798" y="2264534"/>
                </a:lnTo>
                <a:lnTo>
                  <a:pt x="2690215" y="2268737"/>
                </a:lnTo>
                <a:lnTo>
                  <a:pt x="2432316" y="2270839"/>
                </a:lnTo>
                <a:lnTo>
                  <a:pt x="2176873" y="2268737"/>
                </a:lnTo>
                <a:lnTo>
                  <a:pt x="1923887" y="2268737"/>
                </a:lnTo>
                <a:lnTo>
                  <a:pt x="1673356" y="2264534"/>
                </a:lnTo>
                <a:lnTo>
                  <a:pt x="1427738" y="2258228"/>
                </a:lnTo>
                <a:lnTo>
                  <a:pt x="1184577" y="2252273"/>
                </a:lnTo>
                <a:lnTo>
                  <a:pt x="946327" y="2245617"/>
                </a:lnTo>
                <a:lnTo>
                  <a:pt x="709305" y="2235458"/>
                </a:lnTo>
                <a:lnTo>
                  <a:pt x="475970" y="2224598"/>
                </a:lnTo>
                <a:lnTo>
                  <a:pt x="247543" y="2214790"/>
                </a:lnTo>
                <a:lnTo>
                  <a:pt x="0" y="2199423"/>
                </a:lnTo>
                <a:close/>
              </a:path>
            </a:pathLst>
          </a:custGeom>
        </p:spPr>
      </p:pic>
      <p:sp>
        <p:nvSpPr>
          <p:cNvPr id="2" name="Titel 1">
            <a:extLst>
              <a:ext uri="{FF2B5EF4-FFF2-40B4-BE49-F238E27FC236}">
                <a16:creationId xmlns:a16="http://schemas.microsoft.com/office/drawing/2014/main" id="{008AF33A-272E-408C-9CD0-2A2614315DAF}"/>
              </a:ext>
            </a:extLst>
          </p:cNvPr>
          <p:cNvSpPr>
            <a:spLocks noGrp="1"/>
          </p:cNvSpPr>
          <p:nvPr>
            <p:ph type="title"/>
          </p:nvPr>
        </p:nvSpPr>
        <p:spPr>
          <a:xfrm>
            <a:off x="1030288" y="609600"/>
            <a:ext cx="10131425" cy="1110343"/>
          </a:xfrm>
        </p:spPr>
        <p:txBody>
          <a:bodyPr>
            <a:normAutofit/>
          </a:bodyPr>
          <a:lstStyle/>
          <a:p>
            <a:pPr algn="ctr">
              <a:lnSpc>
                <a:spcPct val="90000"/>
              </a:lnSpc>
            </a:pPr>
            <a:r>
              <a:rPr lang="he-IL" b="1">
                <a:solidFill>
                  <a:schemeClr val="bg1"/>
                </a:solidFill>
              </a:rPr>
              <a:t>שו"ת תשובה מאהבה חלק א סימן קלה </a:t>
            </a:r>
            <a:r>
              <a:rPr lang="de-CH" b="1">
                <a:solidFill>
                  <a:schemeClr val="bg1"/>
                </a:solidFill>
              </a:rPr>
              <a:t> </a:t>
            </a:r>
            <a:br>
              <a:rPr lang="de-CH" b="1">
                <a:solidFill>
                  <a:schemeClr val="bg1"/>
                </a:solidFill>
              </a:rPr>
            </a:br>
            <a:endParaRPr lang="de-CH">
              <a:solidFill>
                <a:schemeClr val="bg1"/>
              </a:solidFill>
            </a:endParaRPr>
          </a:p>
        </p:txBody>
      </p:sp>
      <p:sp>
        <p:nvSpPr>
          <p:cNvPr id="3" name="Inhaltsplatzhalter 2">
            <a:extLst>
              <a:ext uri="{FF2B5EF4-FFF2-40B4-BE49-F238E27FC236}">
                <a16:creationId xmlns:a16="http://schemas.microsoft.com/office/drawing/2014/main" id="{C9B1721D-BF99-4B12-AC20-29718FAA1B97}"/>
              </a:ext>
            </a:extLst>
          </p:cNvPr>
          <p:cNvSpPr>
            <a:spLocks noGrp="1"/>
          </p:cNvSpPr>
          <p:nvPr>
            <p:ph idx="1"/>
          </p:nvPr>
        </p:nvSpPr>
        <p:spPr>
          <a:xfrm>
            <a:off x="685801" y="2592572"/>
            <a:ext cx="10820400" cy="3198627"/>
          </a:xfrm>
        </p:spPr>
        <p:txBody>
          <a:bodyPr>
            <a:normAutofit fontScale="77500" lnSpcReduction="20000"/>
          </a:bodyPr>
          <a:lstStyle/>
          <a:p>
            <a:pPr marL="0" indent="0" algn="r">
              <a:buNone/>
            </a:pPr>
            <a:r>
              <a:rPr lang="he-IL" dirty="0"/>
              <a:t>אם יבוא הרופא א"י ביום השבת ולא יאחר עד יום מחר וא"א לפייסו בדברי' ולשחדו בממון ישא הא"י את הילד בחקו ולא יושיט לו ישראל זרוע הילד ולא יסייע כלל ואם גם זאת בלתי אפשרי גם בזה יש להקל שאין כאן חשש איסור תורה כלל ואם יש בו משום שבות כאשר גזרו על כל הרפואות משום שחיקות הסמני' ע"י א"י הוי שבות דשבות במקום חולי אשר יש להקל לכל הפוסקי' ועיין מג"א א"ח סי' ש"ז ס"ק ז' ודברתי עם הרופא מומחה דאקטאר פה מקהלתינו יע"א ואמר לי העושה מעשה </a:t>
            </a:r>
            <a:r>
              <a:rPr lang="he-IL" i="1" dirty="0"/>
              <a:t>אימפ"ונג</a:t>
            </a:r>
            <a:r>
              <a:rPr lang="he-IL" dirty="0"/>
              <a:t> עם כלי מחט הנקרא </a:t>
            </a:r>
            <a:r>
              <a:rPr lang="he-IL" i="1" dirty="0"/>
              <a:t>נאדל</a:t>
            </a:r>
            <a:r>
              <a:rPr lang="he-IL" dirty="0"/>
              <a:t> לא יראה ולא ימצא אף קורט דם ולא שום נצרר הדם זולת הגבהת העור לבד</a:t>
            </a:r>
            <a:endParaRPr lang="de-CH" dirty="0"/>
          </a:p>
          <a:p>
            <a:pPr marL="0" indent="0">
              <a:buNone/>
            </a:pPr>
            <a:r>
              <a:rPr lang="de-CH" i="1" dirty="0"/>
              <a:t>Wenn der nichtjüdische Arzt am Schabbes kommt und es kann nicht bis morgen warten und man kann ihn auch nicht mit Worten überreden oder mit Geld bestechen (dass er nicht am Schabbes kommt), kann er (der Arzt) das Kind auf seinem Schoss halten und der </a:t>
            </a:r>
            <a:r>
              <a:rPr lang="de-CH" i="1" dirty="0" err="1"/>
              <a:t>Jehudi</a:t>
            </a:r>
            <a:r>
              <a:rPr lang="de-CH" i="1" dirty="0"/>
              <a:t> soll ihm nicht…dabei helfen. Und wenn auch das nicht möglich ist, so kann man auch hierbei erleichtern, da es hierbei kein </a:t>
            </a:r>
            <a:r>
              <a:rPr lang="de-CH" i="1" dirty="0" err="1"/>
              <a:t>Torahverbot</a:t>
            </a:r>
            <a:r>
              <a:rPr lang="de-CH" i="1" dirty="0"/>
              <a:t> gibt…und ich sprach mit einem erfahrenen Doktor aus unserer Gemeinde und er sagte mir, dass man die Impfung mit einer Nadel macht und sogar kein Tropfen Blut kommt… </a:t>
            </a:r>
          </a:p>
          <a:p>
            <a:pPr marL="0" indent="0">
              <a:buNone/>
            </a:pPr>
            <a:r>
              <a:rPr lang="de-CH" dirty="0"/>
              <a:t>Rav </a:t>
            </a:r>
            <a:r>
              <a:rPr lang="de-CH" dirty="0" err="1"/>
              <a:t>Fleckeles</a:t>
            </a:r>
            <a:r>
              <a:rPr lang="de-CH" dirty="0"/>
              <a:t> gibt keine sofortige Erlaubnis nur weil es sich um eine lebensgefährliche Krankheit handelt, sondern er analysiert zuerst, ob es </a:t>
            </a:r>
          </a:p>
          <a:p>
            <a:pPr marL="342900" indent="-342900">
              <a:buAutoNum type="alphaLcParenR"/>
            </a:pPr>
            <a:r>
              <a:rPr lang="de-CH" dirty="0"/>
              <a:t>halachisch erlaubt ist,</a:t>
            </a:r>
          </a:p>
          <a:p>
            <a:pPr marL="342900" indent="-342900">
              <a:buAutoNum type="alphaLcParenR"/>
            </a:pPr>
            <a:r>
              <a:rPr lang="de-CH" dirty="0"/>
              <a:t>man den </a:t>
            </a:r>
            <a:r>
              <a:rPr lang="de-CH" i="1" dirty="0" err="1"/>
              <a:t>Issur</a:t>
            </a:r>
            <a:r>
              <a:rPr lang="de-CH" dirty="0"/>
              <a:t> minimieren kann </a:t>
            </a:r>
          </a:p>
          <a:p>
            <a:pPr marL="342900" indent="-342900">
              <a:buAutoNum type="alphaLcParenR"/>
            </a:pPr>
            <a:r>
              <a:rPr lang="de-CH" dirty="0"/>
              <a:t>es von Ärzten gestützt wird.  </a:t>
            </a:r>
            <a:endParaRPr lang="de-CH" i="1" dirty="0"/>
          </a:p>
        </p:txBody>
      </p:sp>
    </p:spTree>
    <p:extLst>
      <p:ext uri="{BB962C8B-B14F-4D97-AF65-F5344CB8AC3E}">
        <p14:creationId xmlns:p14="http://schemas.microsoft.com/office/powerpoint/2010/main" val="338307762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D1E68F-C56F-48E2-994A-53754E269650}"/>
              </a:ext>
            </a:extLst>
          </p:cNvPr>
          <p:cNvSpPr>
            <a:spLocks noGrp="1"/>
          </p:cNvSpPr>
          <p:nvPr>
            <p:ph type="title"/>
          </p:nvPr>
        </p:nvSpPr>
        <p:spPr/>
        <p:txBody>
          <a:bodyPr/>
          <a:lstStyle/>
          <a:p>
            <a:pPr algn="ctr"/>
            <a:r>
              <a:rPr lang="de-DE" b="1" dirty="0" err="1"/>
              <a:t>Chason</a:t>
            </a:r>
            <a:r>
              <a:rPr lang="de-DE" b="1" dirty="0"/>
              <a:t> </a:t>
            </a:r>
            <a:r>
              <a:rPr lang="de-DE" b="1" dirty="0" err="1"/>
              <a:t>Isch</a:t>
            </a:r>
            <a:r>
              <a:rPr lang="de-DE" b="1" dirty="0"/>
              <a:t> </a:t>
            </a:r>
            <a:r>
              <a:rPr lang="de-DE" b="1" dirty="0" err="1"/>
              <a:t>Oholos</a:t>
            </a:r>
            <a:r>
              <a:rPr lang="de-DE" b="1" dirty="0"/>
              <a:t> 22:32</a:t>
            </a:r>
            <a:endParaRPr lang="de-CH" b="1" dirty="0"/>
          </a:p>
        </p:txBody>
      </p:sp>
      <p:pic>
        <p:nvPicPr>
          <p:cNvPr id="4" name="Inhaltsplatzhalter 3">
            <a:extLst>
              <a:ext uri="{FF2B5EF4-FFF2-40B4-BE49-F238E27FC236}">
                <a16:creationId xmlns:a16="http://schemas.microsoft.com/office/drawing/2014/main" id="{753ED62C-E766-49F9-927B-0E622504A1E4}"/>
              </a:ext>
            </a:extLst>
          </p:cNvPr>
          <p:cNvPicPr>
            <a:picLocks noGrp="1" noChangeAspect="1"/>
          </p:cNvPicPr>
          <p:nvPr>
            <p:ph idx="1"/>
          </p:nvPr>
        </p:nvPicPr>
        <p:blipFill>
          <a:blip r:embed="rId2"/>
          <a:stretch>
            <a:fillRect/>
          </a:stretch>
        </p:blipFill>
        <p:spPr>
          <a:xfrm>
            <a:off x="2220686" y="2280470"/>
            <a:ext cx="7287208" cy="4278949"/>
          </a:xfrm>
          <a:prstGeom prst="rect">
            <a:avLst/>
          </a:prstGeom>
        </p:spPr>
      </p:pic>
    </p:spTree>
    <p:extLst>
      <p:ext uri="{BB962C8B-B14F-4D97-AF65-F5344CB8AC3E}">
        <p14:creationId xmlns:p14="http://schemas.microsoft.com/office/powerpoint/2010/main" val="747030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74B88E-A778-4C34-8556-E4D337113D9F}"/>
              </a:ext>
            </a:extLst>
          </p:cNvPr>
          <p:cNvSpPr>
            <a:spLocks noGrp="1"/>
          </p:cNvSpPr>
          <p:nvPr>
            <p:ph type="title"/>
          </p:nvPr>
        </p:nvSpPr>
        <p:spPr/>
        <p:txBody>
          <a:bodyPr>
            <a:normAutofit fontScale="90000"/>
          </a:bodyPr>
          <a:lstStyle/>
          <a:p>
            <a:pPr algn="ctr"/>
            <a:r>
              <a:rPr lang="de-DE" dirty="0" err="1"/>
              <a:t>Hagaon</a:t>
            </a:r>
            <a:r>
              <a:rPr lang="de-DE" dirty="0"/>
              <a:t> </a:t>
            </a:r>
            <a:r>
              <a:rPr lang="de-DE" dirty="0" err="1"/>
              <a:t>Reb</a:t>
            </a:r>
            <a:r>
              <a:rPr lang="de-DE" dirty="0"/>
              <a:t> Akiva Eigers </a:t>
            </a:r>
            <a:br>
              <a:rPr lang="de-DE" dirty="0"/>
            </a:br>
            <a:r>
              <a:rPr lang="de-DE" dirty="0"/>
              <a:t>Bestimmungen für </a:t>
            </a:r>
            <a:r>
              <a:rPr lang="de-DE" i="1" dirty="0" err="1"/>
              <a:t>Gmillus</a:t>
            </a:r>
            <a:r>
              <a:rPr lang="de-DE" i="1" dirty="0"/>
              <a:t> </a:t>
            </a:r>
            <a:r>
              <a:rPr lang="de-DE" i="1" dirty="0" err="1"/>
              <a:t>Chessed</a:t>
            </a:r>
            <a:r>
              <a:rPr lang="de-DE" i="1" dirty="0"/>
              <a:t> </a:t>
            </a:r>
            <a:r>
              <a:rPr lang="de-DE" dirty="0"/>
              <a:t>(Brief an </a:t>
            </a:r>
            <a:r>
              <a:rPr lang="de-DE" dirty="0" err="1"/>
              <a:t>Hagaon</a:t>
            </a:r>
            <a:r>
              <a:rPr lang="de-DE" dirty="0"/>
              <a:t> Rav </a:t>
            </a:r>
            <a:r>
              <a:rPr lang="de-DE" dirty="0" err="1"/>
              <a:t>Elijahu</a:t>
            </a:r>
            <a:r>
              <a:rPr lang="de-DE" dirty="0"/>
              <a:t> </a:t>
            </a:r>
            <a:r>
              <a:rPr lang="de-DE" dirty="0" err="1"/>
              <a:t>Guttmacher</a:t>
            </a:r>
            <a:r>
              <a:rPr lang="de-DE" dirty="0"/>
              <a:t> von Pleschen)</a:t>
            </a:r>
            <a:endParaRPr lang="de-CH" dirty="0"/>
          </a:p>
        </p:txBody>
      </p:sp>
      <p:sp>
        <p:nvSpPr>
          <p:cNvPr id="3" name="Inhaltsplatzhalter 2">
            <a:extLst>
              <a:ext uri="{FF2B5EF4-FFF2-40B4-BE49-F238E27FC236}">
                <a16:creationId xmlns:a16="http://schemas.microsoft.com/office/drawing/2014/main" id="{FC751091-2692-4A0D-90CF-699CCDF2A2F5}"/>
              </a:ext>
            </a:extLst>
          </p:cNvPr>
          <p:cNvSpPr>
            <a:spLocks noGrp="1"/>
          </p:cNvSpPr>
          <p:nvPr>
            <p:ph idx="1"/>
          </p:nvPr>
        </p:nvSpPr>
        <p:spPr/>
        <p:txBody>
          <a:bodyPr/>
          <a:lstStyle/>
          <a:p>
            <a:pPr marL="0" indent="0">
              <a:buNone/>
            </a:pPr>
            <a:r>
              <a:rPr lang="de-CH" i="1" dirty="0"/>
              <a:t>«Seiner Ehren sollte für jede Person, von klein bis groß und sogar für Kleinkinder im Mutterleib, sechs große Münzen sammeln, und daraus sollte seiner Ehren die Rettung von Leben finanzieren. Und wenn seiner Ehren wünscht, mir diese Summe zu schicken, um Leben zu retten, werde ich es von ganzem Herzen tun, und das Geld wird an die Bedürftigen verteilt werden.»</a:t>
            </a:r>
          </a:p>
          <a:p>
            <a:pPr marL="0" indent="0">
              <a:buNone/>
            </a:pPr>
            <a:r>
              <a:rPr lang="de-CH" dirty="0" err="1"/>
              <a:t>Reb</a:t>
            </a:r>
            <a:r>
              <a:rPr lang="de-CH" dirty="0"/>
              <a:t> Akiva Eiger sprach sich auch für die finanzielle Unterstützung nicht-jüdischer Organisationen aus um auch sie im Kampf gegen die Pandemie zu unterstützen. </a:t>
            </a:r>
          </a:p>
          <a:p>
            <a:pPr marL="0" indent="0">
              <a:buNone/>
            </a:pPr>
            <a:r>
              <a:rPr lang="de-CH" dirty="0"/>
              <a:t>= Die Bekämpfung der Pandemie sollte </a:t>
            </a:r>
            <a:r>
              <a:rPr lang="de-CH" b="1" i="1" dirty="0"/>
              <a:t>zusammen</a:t>
            </a:r>
            <a:r>
              <a:rPr lang="de-CH" dirty="0"/>
              <a:t> geführt werden, da es </a:t>
            </a:r>
            <a:r>
              <a:rPr lang="de-CH" b="1" i="1" dirty="0"/>
              <a:t>alle</a:t>
            </a:r>
            <a:r>
              <a:rPr lang="de-CH" dirty="0"/>
              <a:t> gleichermassen betrifft.</a:t>
            </a:r>
          </a:p>
          <a:p>
            <a:pPr marL="0" indent="0">
              <a:buNone/>
            </a:pPr>
            <a:r>
              <a:rPr lang="de-CH" dirty="0"/>
              <a:t>Für seine Verdienste gegenüber Juden und Nicht-Juden während der Pandemie wurde </a:t>
            </a:r>
            <a:r>
              <a:rPr lang="de-CH" dirty="0" err="1"/>
              <a:t>Hagaon</a:t>
            </a:r>
            <a:r>
              <a:rPr lang="de-CH" dirty="0"/>
              <a:t> Rav Eiger vom preussischen Kaiser Friedrich Wilhelm III sehr gelobt und ausgezeichnet, was damals gegenüber einem orthodoxen Rabbiner </a:t>
            </a:r>
            <a:r>
              <a:rPr lang="de-CH" b="1" u="sng" dirty="0"/>
              <a:t>einmalig</a:t>
            </a:r>
            <a:r>
              <a:rPr lang="de-CH" dirty="0"/>
              <a:t> war.  </a:t>
            </a:r>
          </a:p>
        </p:txBody>
      </p:sp>
    </p:spTree>
    <p:extLst>
      <p:ext uri="{BB962C8B-B14F-4D97-AF65-F5344CB8AC3E}">
        <p14:creationId xmlns:p14="http://schemas.microsoft.com/office/powerpoint/2010/main" val="3619324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37D77C-B60D-4D5A-A994-C67F1DEA62B6}"/>
              </a:ext>
            </a:extLst>
          </p:cNvPr>
          <p:cNvSpPr>
            <a:spLocks noGrp="1"/>
          </p:cNvSpPr>
          <p:nvPr>
            <p:ph type="title"/>
          </p:nvPr>
        </p:nvSpPr>
        <p:spPr/>
        <p:txBody>
          <a:bodyPr>
            <a:normAutofit fontScale="90000"/>
          </a:bodyPr>
          <a:lstStyle/>
          <a:p>
            <a:pPr algn="ctr"/>
            <a:r>
              <a:rPr lang="de-DE" dirty="0"/>
              <a:t>Mobilisierung von weiteren Gemeindemitglieder für das </a:t>
            </a:r>
            <a:r>
              <a:rPr lang="de-DE" i="1" dirty="0" err="1"/>
              <a:t>Bikur</a:t>
            </a:r>
            <a:r>
              <a:rPr lang="de-DE" i="1" dirty="0"/>
              <a:t> </a:t>
            </a:r>
            <a:r>
              <a:rPr lang="de-DE" i="1" dirty="0" err="1"/>
              <a:t>Cholim</a:t>
            </a:r>
            <a:r>
              <a:rPr lang="de-DE" i="1" dirty="0"/>
              <a:t> (</a:t>
            </a:r>
            <a:r>
              <a:rPr lang="de-DE" i="1" dirty="0" err="1"/>
              <a:t>Bikur</a:t>
            </a:r>
            <a:r>
              <a:rPr lang="de-DE" i="1" dirty="0"/>
              <a:t> </a:t>
            </a:r>
            <a:r>
              <a:rPr lang="de-DE" i="1" dirty="0" err="1"/>
              <a:t>Cholim</a:t>
            </a:r>
            <a:r>
              <a:rPr lang="de-DE" i="1" dirty="0"/>
              <a:t> Berlin)</a:t>
            </a:r>
            <a:endParaRPr lang="de-CH" i="1" dirty="0"/>
          </a:p>
        </p:txBody>
      </p:sp>
      <p:sp>
        <p:nvSpPr>
          <p:cNvPr id="3" name="Inhaltsplatzhalter 2">
            <a:extLst>
              <a:ext uri="{FF2B5EF4-FFF2-40B4-BE49-F238E27FC236}">
                <a16:creationId xmlns:a16="http://schemas.microsoft.com/office/drawing/2014/main" id="{4142F1E9-0ABF-4574-9702-C3DB69ED62B6}"/>
              </a:ext>
            </a:extLst>
          </p:cNvPr>
          <p:cNvSpPr>
            <a:spLocks noGrp="1"/>
          </p:cNvSpPr>
          <p:nvPr>
            <p:ph idx="1"/>
          </p:nvPr>
        </p:nvSpPr>
        <p:spPr/>
        <p:txBody>
          <a:bodyPr>
            <a:normAutofit lnSpcReduction="10000"/>
          </a:bodyPr>
          <a:lstStyle/>
          <a:p>
            <a:pPr marL="0" indent="0">
              <a:buNone/>
            </a:pPr>
            <a:r>
              <a:rPr lang="de-CH" sz="3200" i="1" dirty="0"/>
              <a:t>«Wir haben uns bereit erklärt die Gemeinde zu mobilisieren, alle</a:t>
            </a:r>
            <a:r>
              <a:rPr lang="de-CH" sz="3200" b="1" i="1" dirty="0"/>
              <a:t> </a:t>
            </a:r>
            <a:r>
              <a:rPr lang="de-CH" sz="3200" i="1" dirty="0"/>
              <a:t>Kranken zu besuchen, es sei denn, sie leiden an bestimmten [ansteckenden] Krankheiten, von denen man sich, </a:t>
            </a:r>
            <a:r>
              <a:rPr lang="de-CH" sz="3200" i="1" dirty="0" err="1"/>
              <a:t>Gtt</a:t>
            </a:r>
            <a:r>
              <a:rPr lang="de-CH" sz="3200" i="1" dirty="0"/>
              <a:t> bewahre, distanzieren muss»</a:t>
            </a:r>
            <a:r>
              <a:rPr lang="de-CH" sz="3200" dirty="0"/>
              <a:t>. </a:t>
            </a:r>
            <a:r>
              <a:rPr lang="de-CH" sz="3200" i="1" dirty="0"/>
              <a:t>(Aaron </a:t>
            </a:r>
            <a:r>
              <a:rPr lang="de-CH" sz="3200" i="1" dirty="0" err="1"/>
              <a:t>ben</a:t>
            </a:r>
            <a:r>
              <a:rPr lang="de-CH" sz="3200" i="1" dirty="0"/>
              <a:t> Mosche </a:t>
            </a:r>
            <a:r>
              <a:rPr lang="de-CH" sz="3200" i="1" dirty="0" err="1"/>
              <a:t>HaRofeh</a:t>
            </a:r>
            <a:r>
              <a:rPr lang="de-CH" sz="3200" i="1" dirty="0"/>
              <a:t>, </a:t>
            </a:r>
            <a:r>
              <a:rPr lang="de-CH" sz="3200" i="1" dirty="0" err="1"/>
              <a:t>Takanot</a:t>
            </a:r>
            <a:r>
              <a:rPr lang="de-CH" sz="3200" i="1" dirty="0"/>
              <a:t> </a:t>
            </a:r>
            <a:r>
              <a:rPr lang="de-CH" sz="3200" i="1" dirty="0" err="1"/>
              <a:t>shel</a:t>
            </a:r>
            <a:r>
              <a:rPr lang="de-CH" sz="3200" i="1" dirty="0"/>
              <a:t> </a:t>
            </a:r>
            <a:r>
              <a:rPr lang="de-CH" sz="3200" i="1" dirty="0" err="1"/>
              <a:t>Benei</a:t>
            </a:r>
            <a:r>
              <a:rPr lang="de-CH" sz="3200" i="1" dirty="0"/>
              <a:t> ha-</a:t>
            </a:r>
            <a:r>
              <a:rPr lang="de-CH" sz="3200" i="1" dirty="0" err="1"/>
              <a:t>Chavurah</a:t>
            </a:r>
            <a:r>
              <a:rPr lang="de-CH" sz="3200" i="1" dirty="0"/>
              <a:t> de-</a:t>
            </a:r>
            <a:r>
              <a:rPr lang="de-CH" sz="3200" i="1" dirty="0" err="1"/>
              <a:t>Bikkur</a:t>
            </a:r>
            <a:r>
              <a:rPr lang="de-CH" sz="3200" i="1" dirty="0"/>
              <a:t> </a:t>
            </a:r>
            <a:r>
              <a:rPr lang="de-CH" sz="3200" i="1" dirty="0" err="1"/>
              <a:t>Holim</a:t>
            </a:r>
            <a:r>
              <a:rPr lang="de-CH" sz="3200" i="1" dirty="0"/>
              <a:t> Berlin, 1750)</a:t>
            </a:r>
            <a:endParaRPr lang="de-CH" sz="3200" dirty="0"/>
          </a:p>
          <a:p>
            <a:pPr marL="0" indent="0">
              <a:buNone/>
            </a:pPr>
            <a:r>
              <a:rPr lang="de-CH" dirty="0"/>
              <a:t>= Der </a:t>
            </a:r>
            <a:r>
              <a:rPr lang="de-CH" i="1" dirty="0" err="1"/>
              <a:t>Gemillus</a:t>
            </a:r>
            <a:r>
              <a:rPr lang="de-CH" i="1" dirty="0"/>
              <a:t> </a:t>
            </a:r>
            <a:r>
              <a:rPr lang="de-CH" i="1" dirty="0" err="1"/>
              <a:t>Chessed</a:t>
            </a:r>
            <a:r>
              <a:rPr lang="de-CH" i="1" dirty="0"/>
              <a:t> </a:t>
            </a:r>
            <a:r>
              <a:rPr lang="de-CH" dirty="0"/>
              <a:t>für die Kranken ist ein gemeinschaftliches Projekt der Gemeinde,                                             nicht nur der Mitglieder des </a:t>
            </a:r>
            <a:r>
              <a:rPr lang="de-CH" i="1" dirty="0" err="1"/>
              <a:t>Bikur</a:t>
            </a:r>
            <a:r>
              <a:rPr lang="de-CH" i="1" dirty="0"/>
              <a:t> </a:t>
            </a:r>
            <a:r>
              <a:rPr lang="de-CH" i="1" dirty="0" err="1"/>
              <a:t>Cholim</a:t>
            </a:r>
            <a:r>
              <a:rPr lang="de-CH" i="1" dirty="0"/>
              <a:t> </a:t>
            </a:r>
            <a:r>
              <a:rPr lang="de-CH" dirty="0"/>
              <a:t>oder der Rabbiner</a:t>
            </a:r>
          </a:p>
        </p:txBody>
      </p:sp>
    </p:spTree>
    <p:extLst>
      <p:ext uri="{BB962C8B-B14F-4D97-AF65-F5344CB8AC3E}">
        <p14:creationId xmlns:p14="http://schemas.microsoft.com/office/powerpoint/2010/main" val="33180723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mme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otalTime>0</TotalTime>
  <Words>2577</Words>
  <Application>Microsoft Office PowerPoint</Application>
  <PresentationFormat>Breitbild</PresentationFormat>
  <Paragraphs>98</Paragraphs>
  <Slides>17</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17</vt:i4>
      </vt:variant>
    </vt:vector>
  </HeadingPairs>
  <TitlesOfParts>
    <vt:vector size="21" baseType="lpstr">
      <vt:lpstr>Arial</vt:lpstr>
      <vt:lpstr>Calibri</vt:lpstr>
      <vt:lpstr>Calibri Light</vt:lpstr>
      <vt:lpstr>Himmel</vt:lpstr>
      <vt:lpstr>Rabbiner und Pandemien in Aschkenas</vt:lpstr>
      <vt:lpstr>Bestimmungen von Hagaon Reb Akiva Eiger sZ”L  während der Cholera-Pandemie 1831</vt:lpstr>
      <vt:lpstr>Bestimmungen für die Jomim Norojim  vom Beis Din des Gaon Reb Akiva Eiger sz“l</vt:lpstr>
      <vt:lpstr>Hagaon Rav Zwi Jaakov Mecklenburg sz”l  (Autor des Haksav VeHakabboloh)</vt:lpstr>
      <vt:lpstr>Weitere Halachische Bestimmungen</vt:lpstr>
      <vt:lpstr>שו"ת תשובה מאהבה חלק א סימן קלה   </vt:lpstr>
      <vt:lpstr>Chason Isch Oholos 22:32</vt:lpstr>
      <vt:lpstr>Hagaon Reb Akiva Eigers  Bestimmungen für Gmillus Chessed (Brief an Hagaon Rav Elijahu Guttmacher von Pleschen)</vt:lpstr>
      <vt:lpstr>Mobilisierung von weiteren Gemeindemitglieder für das Bikur Cholim (Bikur Cholim Berlin)</vt:lpstr>
      <vt:lpstr>Vermeidung Psychologischer Schäden:  Chasam Sofers Psak zu Kiddusch Levono </vt:lpstr>
      <vt:lpstr>„Schwarze Chassene“ als Freudenstifter</vt:lpstr>
      <vt:lpstr>Verwesungsbeschleunigung:  Psak des Schwus Jaakov  (Rav Jaakov Reischer aus Ansbach und Worms)</vt:lpstr>
      <vt:lpstr>Weitmöglichste Entfernung vom Virus:  Psak des Ramo und Schulchan Oruch</vt:lpstr>
      <vt:lpstr>Kamejo von Hagaon Rav Elijohu Guttmacher</vt:lpstr>
      <vt:lpstr>Tefilla von Hagaon Rav Avrohom Bing sz“l aus Würzburg</vt:lpstr>
      <vt:lpstr>Fazit  Rabbiner haben folgende Verantwortungen übernommen:  1) Halten an die gesetzlichen und Medizinischen Vorgaben 2) Halachische Psokim im praktischen Religiösen Leben 3) Tfillos und Chissuk im Psychologischen Zustand und im Ruchnijus</vt:lpstr>
      <vt:lpstr>Dr. Waldemar Haffkine (1860-1930)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Rabbiner und Pandemien in Aschkenas</dc:title>
  <dc:creator>Rabbiner Moshe Baumel</dc:creator>
  <cp:lastModifiedBy>Rabbiner Moshe Baumel</cp:lastModifiedBy>
  <cp:revision>14</cp:revision>
  <dcterms:created xsi:type="dcterms:W3CDTF">2020-10-22T11:12:06Z</dcterms:created>
  <dcterms:modified xsi:type="dcterms:W3CDTF">2020-11-06T11:56:06Z</dcterms:modified>
</cp:coreProperties>
</file>